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  <p:sldMasterId id="2147483662" r:id="rId3"/>
  </p:sldMasterIdLst>
  <p:notesMasterIdLst>
    <p:notesMasterId r:id="rId25"/>
  </p:notesMasterIdLst>
  <p:sldIdLst>
    <p:sldId id="257" r:id="rId4"/>
    <p:sldId id="286" r:id="rId5"/>
    <p:sldId id="262" r:id="rId6"/>
    <p:sldId id="332" r:id="rId7"/>
    <p:sldId id="281" r:id="rId8"/>
    <p:sldId id="259" r:id="rId9"/>
    <p:sldId id="307" r:id="rId10"/>
    <p:sldId id="308" r:id="rId11"/>
    <p:sldId id="333" r:id="rId12"/>
    <p:sldId id="334" r:id="rId13"/>
    <p:sldId id="335" r:id="rId14"/>
    <p:sldId id="336" r:id="rId15"/>
    <p:sldId id="340" r:id="rId16"/>
    <p:sldId id="339" r:id="rId17"/>
    <p:sldId id="338" r:id="rId18"/>
    <p:sldId id="329" r:id="rId19"/>
    <p:sldId id="261" r:id="rId20"/>
    <p:sldId id="341" r:id="rId21"/>
    <p:sldId id="950" r:id="rId22"/>
    <p:sldId id="320" r:id="rId23"/>
    <p:sldId id="280" r:id="rId24"/>
  </p:sldIdLst>
  <p:sldSz cx="12192000" cy="6858000"/>
  <p:notesSz cx="6858000" cy="9144000"/>
  <p:embeddedFontLs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Noto Sans CJK KR Medium" panose="020B0600000000000000" pitchFamily="34" charset="-127"/>
      <p:regular r:id="rId28"/>
    </p:embeddedFont>
    <p:embeddedFont>
      <p:font typeface="나눔바른고딕" panose="020B0603020101020101" pitchFamily="34" charset="-127"/>
      <p:regular r:id="rId29"/>
      <p:bold r:id="rId30"/>
    </p:embeddedFont>
    <p:embeddedFont>
      <p:font typeface="나눔바른고딕 Light" panose="020B0603020101020101" pitchFamily="34" charset="-127"/>
      <p:regular r:id="rId31"/>
    </p:embeddedFont>
    <p:embeddedFont>
      <p:font typeface="스웨거 TTF" panose="020B0600000101010101" pitchFamily="34" charset="-127"/>
      <p:regular r:id="rId32"/>
    </p:embeddedFont>
    <p:embeddedFont>
      <p:font typeface="에스코어 드림 7 ExtraBold" panose="020B0803030302020204" pitchFamily="34" charset="-127"/>
      <p:bold r:id="rId33"/>
    </p:embeddedFont>
    <p:embeddedFont>
      <p:font typeface="Nanum Gothic ExtraBold" panose="020F0702030404030204" pitchFamily="34" charset="0"/>
      <p:bold r:id="rId34"/>
      <p:italic r:id="rId35"/>
      <p:boldItalic r:id="rId36"/>
    </p:embeddedFont>
    <p:embeddedFont>
      <p:font typeface="맑은 고딕" panose="020B0502040504020204" pitchFamily="34" charset="0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0F0F0"/>
    <a:srgbClr val="DEEBF7"/>
    <a:srgbClr val="9DC3E6"/>
    <a:srgbClr val="E6E6E6"/>
    <a:srgbClr val="136A8A"/>
    <a:srgbClr val="7B4397"/>
    <a:srgbClr val="3D72B4"/>
    <a:srgbClr val="267871"/>
    <a:srgbClr val="DC2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10"/>
    <p:restoredTop sz="95090" autoAdjust="0"/>
  </p:normalViewPr>
  <p:slideViewPr>
    <p:cSldViewPr snapToGrid="0" snapToObjects="1" showGuides="1">
      <p:cViewPr>
        <p:scale>
          <a:sx n="50" d="100"/>
          <a:sy n="50" d="100"/>
        </p:scale>
        <p:origin x="629" y="6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 /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font" Target="fonts/font1.fntdata" /><Relationship Id="rId39" Type="http://schemas.openxmlformats.org/officeDocument/2006/relationships/presProps" Target="presProps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8.xml" /><Relationship Id="rId34" Type="http://schemas.openxmlformats.org/officeDocument/2006/relationships/font" Target="fonts/font9.fntdata" /><Relationship Id="rId42" Type="http://schemas.openxmlformats.org/officeDocument/2006/relationships/tableStyles" Target="tableStyles.xml" /><Relationship Id="rId7" Type="http://schemas.openxmlformats.org/officeDocument/2006/relationships/slide" Target="slides/slide4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notesMaster" Target="notesMasters/notesMaster1.xml" /><Relationship Id="rId33" Type="http://schemas.openxmlformats.org/officeDocument/2006/relationships/font" Target="fonts/font8.fntdata" /><Relationship Id="rId38" Type="http://schemas.openxmlformats.org/officeDocument/2006/relationships/font" Target="fonts/font13.fntdata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0" Type="http://schemas.openxmlformats.org/officeDocument/2006/relationships/slide" Target="slides/slide17.xml" /><Relationship Id="rId29" Type="http://schemas.openxmlformats.org/officeDocument/2006/relationships/font" Target="fonts/font4.fntdata" /><Relationship Id="rId41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font" Target="fonts/font7.fntdata" /><Relationship Id="rId37" Type="http://schemas.openxmlformats.org/officeDocument/2006/relationships/font" Target="fonts/font12.fntdata" /><Relationship Id="rId40" Type="http://schemas.openxmlformats.org/officeDocument/2006/relationships/viewProps" Target="viewProps.xml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font" Target="fonts/font3.fntdata" /><Relationship Id="rId36" Type="http://schemas.openxmlformats.org/officeDocument/2006/relationships/font" Target="fonts/font11.fntdata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font" Target="fonts/font6.fntdata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font" Target="fonts/font2.fntdata" /><Relationship Id="rId30" Type="http://schemas.openxmlformats.org/officeDocument/2006/relationships/font" Target="fonts/font5.fntdata" /><Relationship Id="rId35" Type="http://schemas.openxmlformats.org/officeDocument/2006/relationships/font" Target="fonts/font10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6C63B-44CD-FE4E-AE6F-F274B4F817D2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F15ED-CE41-2B46-B744-559066AD20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751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982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8830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973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63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F15ED-CE41-2B46-B744-559066AD203F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7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8386B-ED8F-2141-A713-70B8502BE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8" y="138664"/>
            <a:ext cx="9144000" cy="670510"/>
          </a:xfrm>
        </p:spPr>
        <p:txBody>
          <a:bodyPr anchor="b">
            <a:normAutofit/>
          </a:bodyPr>
          <a:lstStyle>
            <a:lvl1pPr marL="0" algn="l" defTabSz="914400" rtl="0" eaLnBrk="1" latinLnBrk="1" hangingPunct="1">
              <a:lnSpc>
                <a:spcPct val="120000"/>
              </a:lnSpc>
              <a:defRPr kumimoji="1" lang="ko-KR" altLang="en-US" sz="3200" b="1" kern="1200" spc="-150" dirty="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페이지 연결자 6">
            <a:extLst>
              <a:ext uri="{FF2B5EF4-FFF2-40B4-BE49-F238E27FC236}">
                <a16:creationId xmlns:a16="http://schemas.microsoft.com/office/drawing/2014/main" id="{F5825895-7A74-8746-827A-F414FD592AA5}"/>
              </a:ext>
            </a:extLst>
          </p:cNvPr>
          <p:cNvSpPr/>
          <p:nvPr userDrawn="1"/>
        </p:nvSpPr>
        <p:spPr>
          <a:xfrm rot="16200000">
            <a:off x="69743" y="26509"/>
            <a:ext cx="712922" cy="852407"/>
          </a:xfrm>
          <a:prstGeom prst="flowChartOffpage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8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3D7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83D312-DDB1-8E45-8AE1-343CB922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533CD-AEDE-B24F-94A0-3F63A3EDB60E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F7A2A8-ABB0-D54E-B00A-D04FCE32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B922BC-9DA4-5748-BF72-6AAAE344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18602-D127-E349-9EDD-20E22EB19C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41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76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FD3A6-8136-154A-8E2C-FDE217BA8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8" y="136525"/>
            <a:ext cx="9144000" cy="670510"/>
          </a:xfrm>
        </p:spPr>
        <p:txBody>
          <a:bodyPr anchor="b">
            <a:normAutofit/>
          </a:bodyPr>
          <a:lstStyle>
            <a:lvl1pPr marL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kumimoji="1" lang="ko-KR" altLang="en-US" sz="3200" b="1" kern="1200" spc="-150" dirty="0">
                <a:solidFill>
                  <a:srgbClr val="7B4397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0" name="페이지 연결자 9">
            <a:extLst>
              <a:ext uri="{FF2B5EF4-FFF2-40B4-BE49-F238E27FC236}">
                <a16:creationId xmlns:a16="http://schemas.microsoft.com/office/drawing/2014/main" id="{42BFE04E-CE0D-F840-8814-70EAC83E7E5B}"/>
              </a:ext>
            </a:extLst>
          </p:cNvPr>
          <p:cNvSpPr/>
          <p:nvPr userDrawn="1"/>
        </p:nvSpPr>
        <p:spPr>
          <a:xfrm rot="16200000">
            <a:off x="69743" y="26509"/>
            <a:ext cx="712922" cy="852407"/>
          </a:xfrm>
          <a:prstGeom prst="flowChartOffpageConnector">
            <a:avLst/>
          </a:prstGeom>
          <a:solidFill>
            <a:srgbClr val="7B4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039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7B43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7D8C5-C46F-774B-9A15-02CA3B8C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ECF53D-F70A-6B49-B456-BB86694C4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A75D8-88D0-C143-BF85-70348ABA0A58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5F9F0F-FBA9-7749-8020-E8EE3F5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90F2DB-6668-814A-BB55-093EBA44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2276-2C35-5449-A029-51B7AAFC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927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66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97D86D-CD07-6340-9216-52C98689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8" y="157940"/>
            <a:ext cx="9144000" cy="670510"/>
          </a:xfrm>
        </p:spPr>
        <p:txBody>
          <a:bodyPr anchor="b">
            <a:normAutofit/>
          </a:bodyPr>
          <a:lstStyle>
            <a:lvl1pPr marL="0" algn="l" defTabSz="914400" rtl="0" eaLnBrk="1" latinLnBrk="1" hangingPunct="1">
              <a:lnSpc>
                <a:spcPct val="120000"/>
              </a:lnSpc>
              <a:spcBef>
                <a:spcPct val="0"/>
              </a:spcBef>
              <a:buNone/>
              <a:defRPr kumimoji="1" lang="ko-KR" altLang="en-US" sz="3200" b="1" kern="1200" spc="-150" dirty="0">
                <a:solidFill>
                  <a:srgbClr val="136A8A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  <a:cs typeface="+mn-cs"/>
              </a:defRPr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" name="페이지 연결자 7">
            <a:extLst>
              <a:ext uri="{FF2B5EF4-FFF2-40B4-BE49-F238E27FC236}">
                <a16:creationId xmlns:a16="http://schemas.microsoft.com/office/drawing/2014/main" id="{CD35156A-3E7B-7E41-9A7B-0C2206D4A95F}"/>
              </a:ext>
            </a:extLst>
          </p:cNvPr>
          <p:cNvSpPr/>
          <p:nvPr userDrawn="1"/>
        </p:nvSpPr>
        <p:spPr>
          <a:xfrm rot="16200000">
            <a:off x="69743" y="26509"/>
            <a:ext cx="712922" cy="852407"/>
          </a:xfrm>
          <a:prstGeom prst="flowChartOffpageConnector">
            <a:avLst/>
          </a:prstGeom>
          <a:solidFill>
            <a:srgbClr val="136A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467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136A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1B208-CBC2-CC42-B3EC-112BC09D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5B4046A-59EA-BE45-933B-4B7AC4FCB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5419-610D-054E-B71C-083BE16A47A7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85597B-1A15-5A49-97CA-7CBDA1038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574F8F-6736-6246-8EC6-C67D0CF2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13D8B-DF44-C747-80E4-2916B705DE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5092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33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4" Type="http://schemas.openxmlformats.org/officeDocument/2006/relationships/theme" Target="../theme/theme1.xml" 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 /><Relationship Id="rId2" Type="http://schemas.openxmlformats.org/officeDocument/2006/relationships/slideLayout" Target="../slideLayouts/slideLayout5.xml" /><Relationship Id="rId1" Type="http://schemas.openxmlformats.org/officeDocument/2006/relationships/slideLayout" Target="../slideLayouts/slideLayout4.xml" /><Relationship Id="rId4" Type="http://schemas.openxmlformats.org/officeDocument/2006/relationships/theme" Target="../theme/theme2.xml" 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 /><Relationship Id="rId2" Type="http://schemas.openxmlformats.org/officeDocument/2006/relationships/slideLayout" Target="../slideLayouts/slideLayout8.xml" /><Relationship Id="rId1" Type="http://schemas.openxmlformats.org/officeDocument/2006/relationships/slideLayout" Target="../slideLayouts/slideLayout7.xml" /><Relationship Id="rId4" Type="http://schemas.openxmlformats.org/officeDocument/2006/relationships/theme" Target="../theme/theme3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0591ED-ADE6-5948-B115-851E2E7E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9A19B1-AEF1-3547-B161-21BA29307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BA8C3D-6BB3-DC4A-981F-0178F80D4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533CD-AEDE-B24F-94A0-3F63A3EDB60E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ED019-2CCA-AF4C-8E30-D8C4BFB13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944559-4A9D-9142-B008-BC05DA7FC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18602-D127-E349-9EDD-20E22EB19CE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5120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6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531990-0B3D-7D41-B34B-5351E86FB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6AE91-14BC-CF4B-89E9-2DD59302E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F689F6-7109-B849-8636-FF8A36B61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A75D8-88D0-C143-BF85-70348ABA0A58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B4ADE-8D94-9B4E-B655-2BD82F25E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2C78C-579C-0F4A-9AE3-1A0176295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2276-2C35-5449-A029-51B7AAFC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115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A6698E-CF65-3442-80A7-6F730173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B15280-820D-DA49-8FF0-292CB252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D6E66-7FB0-4747-99CC-5E6301FF1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05419-610D-054E-B71C-083BE16A47A7}" type="datetimeFigureOut">
              <a:rPr kumimoji="1" lang="ko-KR" altLang="en-US" smtClean="0"/>
              <a:t>2022-01-13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2565F-3001-A549-A5A3-3746C0B4FD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C3D6B8-3FFC-B846-9058-AE177C86A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13D8B-DF44-C747-80E4-2916B705DE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8977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8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 /><Relationship Id="rId3" Type="http://schemas.openxmlformats.org/officeDocument/2006/relationships/image" Target="../media/image7.png" /><Relationship Id="rId7" Type="http://schemas.openxmlformats.org/officeDocument/2006/relationships/image" Target="../media/image1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2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8.pn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 /><Relationship Id="rId3" Type="http://schemas.openxmlformats.org/officeDocument/2006/relationships/image" Target="../media/image6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C2D549D-E08F-864D-B867-F9CDD033F513}"/>
              </a:ext>
            </a:extLst>
          </p:cNvPr>
          <p:cNvSpPr txBox="1"/>
          <p:nvPr/>
        </p:nvSpPr>
        <p:spPr>
          <a:xfrm>
            <a:off x="-1609868" y="450420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폰트</a:t>
            </a:r>
            <a:r>
              <a:rPr kumimoji="1" lang="en-US" altLang="ko-KR" sz="2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kumimoji="1"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EB7A2A-1286-D24A-9C8C-80A95749CA74}"/>
              </a:ext>
            </a:extLst>
          </p:cNvPr>
          <p:cNvSpPr txBox="1"/>
          <p:nvPr/>
        </p:nvSpPr>
        <p:spPr>
          <a:xfrm>
            <a:off x="-1699557" y="973640"/>
            <a:ext cx="1114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폰트</a:t>
            </a:r>
            <a:r>
              <a:rPr kumimoji="1" lang="en-US" altLang="ko-KR" sz="28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endParaRPr kumimoji="1" lang="ko-KR" altLang="en-US" sz="28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1BDB1-03F4-D041-9FE1-0D2EFBEB6271}"/>
              </a:ext>
            </a:extLst>
          </p:cNvPr>
          <p:cNvSpPr txBox="1"/>
          <p:nvPr/>
        </p:nvSpPr>
        <p:spPr>
          <a:xfrm>
            <a:off x="-1782817" y="1511923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폰트</a:t>
            </a:r>
            <a:r>
              <a:rPr kumimoji="1" lang="en-US" altLang="ko-KR" sz="280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endParaRPr kumimoji="1" lang="ko-KR" altLang="en-US" sz="2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3E9BF4F-2286-4D46-B2C3-4E8D9D303805}"/>
              </a:ext>
            </a:extLst>
          </p:cNvPr>
          <p:cNvCxnSpPr/>
          <p:nvPr/>
        </p:nvCxnSpPr>
        <p:spPr>
          <a:xfrm flipH="1">
            <a:off x="4663440" y="-2514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28F94F2-5BE1-394B-B738-DD844EBC293E}"/>
              </a:ext>
            </a:extLst>
          </p:cNvPr>
          <p:cNvCxnSpPr/>
          <p:nvPr/>
        </p:nvCxnSpPr>
        <p:spPr>
          <a:xfrm flipH="1">
            <a:off x="4663440" y="12344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C46DFBB-9310-0C47-8734-7AD000E02F36}"/>
              </a:ext>
            </a:extLst>
          </p:cNvPr>
          <p:cNvCxnSpPr/>
          <p:nvPr/>
        </p:nvCxnSpPr>
        <p:spPr>
          <a:xfrm flipH="1">
            <a:off x="4663440" y="27203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555480C-35B4-2B42-917F-1CA8B858B67C}"/>
              </a:ext>
            </a:extLst>
          </p:cNvPr>
          <p:cNvCxnSpPr/>
          <p:nvPr/>
        </p:nvCxnSpPr>
        <p:spPr>
          <a:xfrm flipH="1">
            <a:off x="4663440" y="42062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8EE91D7-506E-534B-AAD4-1D1823D1C185}"/>
              </a:ext>
            </a:extLst>
          </p:cNvPr>
          <p:cNvCxnSpPr/>
          <p:nvPr/>
        </p:nvCxnSpPr>
        <p:spPr>
          <a:xfrm flipH="1">
            <a:off x="4663440" y="56921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4986EA4-D381-E34E-9E69-435139718D8F}"/>
              </a:ext>
            </a:extLst>
          </p:cNvPr>
          <p:cNvCxnSpPr/>
          <p:nvPr/>
        </p:nvCxnSpPr>
        <p:spPr>
          <a:xfrm flipH="1">
            <a:off x="4663440" y="-17373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0F950A0-E3E1-E04E-AA91-581ACD816FF6}"/>
              </a:ext>
            </a:extLst>
          </p:cNvPr>
          <p:cNvCxnSpPr/>
          <p:nvPr/>
        </p:nvCxnSpPr>
        <p:spPr>
          <a:xfrm flipH="1">
            <a:off x="4663440" y="-326898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AFB152BE-E50C-3148-B8D0-AA209C2A731F}"/>
              </a:ext>
            </a:extLst>
          </p:cNvPr>
          <p:cNvCxnSpPr>
            <a:cxnSpLocks/>
          </p:cNvCxnSpPr>
          <p:nvPr/>
        </p:nvCxnSpPr>
        <p:spPr>
          <a:xfrm>
            <a:off x="10251316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9391E5C-42E6-3649-B34B-AB7B34E4C1B1}"/>
              </a:ext>
            </a:extLst>
          </p:cNvPr>
          <p:cNvCxnSpPr>
            <a:cxnSpLocks/>
          </p:cNvCxnSpPr>
          <p:nvPr/>
        </p:nvCxnSpPr>
        <p:spPr>
          <a:xfrm>
            <a:off x="8504812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141AAEF-626A-D949-8B21-03300243068E}"/>
              </a:ext>
            </a:extLst>
          </p:cNvPr>
          <p:cNvCxnSpPr>
            <a:cxnSpLocks/>
          </p:cNvCxnSpPr>
          <p:nvPr/>
        </p:nvCxnSpPr>
        <p:spPr>
          <a:xfrm>
            <a:off x="6758308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B25885D-B2DE-6F48-B0F1-345A95698D6C}"/>
              </a:ext>
            </a:extLst>
          </p:cNvPr>
          <p:cNvCxnSpPr>
            <a:cxnSpLocks/>
          </p:cNvCxnSpPr>
          <p:nvPr/>
        </p:nvCxnSpPr>
        <p:spPr>
          <a:xfrm>
            <a:off x="5011804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8A73D9-A7A6-6543-A366-EF3A75A1717F}"/>
              </a:ext>
            </a:extLst>
          </p:cNvPr>
          <p:cNvCxnSpPr>
            <a:cxnSpLocks/>
          </p:cNvCxnSpPr>
          <p:nvPr/>
        </p:nvCxnSpPr>
        <p:spPr>
          <a:xfrm>
            <a:off x="3265300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EEA891C-B00A-9D44-9151-0CF3C1FB6237}"/>
              </a:ext>
            </a:extLst>
          </p:cNvPr>
          <p:cNvCxnSpPr>
            <a:cxnSpLocks/>
          </p:cNvCxnSpPr>
          <p:nvPr/>
        </p:nvCxnSpPr>
        <p:spPr>
          <a:xfrm>
            <a:off x="1518796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>
            <a:extLst>
              <a:ext uri="{FF2B5EF4-FFF2-40B4-BE49-F238E27FC236}">
                <a16:creationId xmlns:a16="http://schemas.microsoft.com/office/drawing/2014/main" id="{A1B57E19-5ECF-8544-8B7B-D96D3DB3A6E4}"/>
              </a:ext>
            </a:extLst>
          </p:cNvPr>
          <p:cNvSpPr/>
          <p:nvPr/>
        </p:nvSpPr>
        <p:spPr>
          <a:xfrm>
            <a:off x="0" y="0"/>
            <a:ext cx="8641080" cy="6855470"/>
          </a:xfrm>
          <a:custGeom>
            <a:avLst/>
            <a:gdLst>
              <a:gd name="connsiteX0" fmla="*/ 0 w 9212580"/>
              <a:gd name="connsiteY0" fmla="*/ 0 h 6855470"/>
              <a:gd name="connsiteX1" fmla="*/ 7708710 w 9212580"/>
              <a:gd name="connsiteY1" fmla="*/ 0 h 6855470"/>
              <a:gd name="connsiteX2" fmla="*/ 7863429 w 9212580"/>
              <a:gd name="connsiteY2" fmla="*/ 143118 h 6855470"/>
              <a:gd name="connsiteX3" fmla="*/ 9212580 w 9212580"/>
              <a:gd name="connsiteY3" fmla="*/ 3303270 h 6855470"/>
              <a:gd name="connsiteX4" fmla="*/ 7536318 w 9212580"/>
              <a:gd name="connsiteY4" fmla="*/ 6751868 h 6855470"/>
              <a:gd name="connsiteX5" fmla="*/ 7400437 w 9212580"/>
              <a:gd name="connsiteY5" fmla="*/ 6855470 h 6855470"/>
              <a:gd name="connsiteX6" fmla="*/ 0 w 9212580"/>
              <a:gd name="connsiteY6" fmla="*/ 6855470 h 6855470"/>
              <a:gd name="connsiteX7" fmla="*/ 0 w 9212580"/>
              <a:gd name="connsiteY7" fmla="*/ 0 h 68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2580" h="6855470">
                <a:moveTo>
                  <a:pt x="0" y="0"/>
                </a:moveTo>
                <a:lnTo>
                  <a:pt x="7708710" y="0"/>
                </a:lnTo>
                <a:lnTo>
                  <a:pt x="7863429" y="143118"/>
                </a:lnTo>
                <a:cubicBezTo>
                  <a:pt x="8697004" y="951872"/>
                  <a:pt x="9212580" y="2069154"/>
                  <a:pt x="9212580" y="3303270"/>
                </a:cubicBezTo>
                <a:cubicBezTo>
                  <a:pt x="9212580" y="4691651"/>
                  <a:pt x="8560053" y="5932164"/>
                  <a:pt x="7536318" y="6751868"/>
                </a:cubicBezTo>
                <a:lnTo>
                  <a:pt x="7400437" y="6855470"/>
                </a:lnTo>
                <a:lnTo>
                  <a:pt x="0" y="6855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33494" tIns="568960" rIns="433493" bIns="121920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7A51DD-6F09-1A45-BC45-75A16CBBAA51}"/>
              </a:ext>
            </a:extLst>
          </p:cNvPr>
          <p:cNvSpPr txBox="1"/>
          <p:nvPr/>
        </p:nvSpPr>
        <p:spPr>
          <a:xfrm>
            <a:off x="927277" y="1951499"/>
            <a:ext cx="66527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440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Term Project </a:t>
            </a:r>
            <a:r>
              <a:rPr kumimoji="1" lang="ko-KR" altLang="en-US" sz="4400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최종보고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526B12-4C0F-9041-A8C1-C0344DB54C28}"/>
              </a:ext>
            </a:extLst>
          </p:cNvPr>
          <p:cNvSpPr txBox="1"/>
          <p:nvPr/>
        </p:nvSpPr>
        <p:spPr>
          <a:xfrm>
            <a:off x="3172030" y="2772370"/>
            <a:ext cx="4382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Team02, Hub </a:t>
            </a:r>
            <a:r>
              <a:rPr kumimoji="1" lang="ko-KR" altLang="en-US" sz="24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물류 관련하여</a:t>
            </a:r>
            <a:endParaRPr kumimoji="1" lang="ko-KR" altLang="en-US" sz="2400" b="1" dirty="0">
              <a:solidFill>
                <a:srgbClr val="2F5597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0A825-0C68-44EE-84F1-6092DA1F279C}"/>
              </a:ext>
            </a:extLst>
          </p:cNvPr>
          <p:cNvSpPr txBox="1"/>
          <p:nvPr/>
        </p:nvSpPr>
        <p:spPr>
          <a:xfrm>
            <a:off x="-1558360" y="16940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폰트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자유형 17">
            <a:extLst>
              <a:ext uri="{FF2B5EF4-FFF2-40B4-BE49-F238E27FC236}">
                <a16:creationId xmlns:a16="http://schemas.microsoft.com/office/drawing/2014/main" id="{C946CC52-0F74-43BB-8DAF-BD10EEED2905}"/>
              </a:ext>
            </a:extLst>
          </p:cNvPr>
          <p:cNvSpPr/>
          <p:nvPr/>
        </p:nvSpPr>
        <p:spPr>
          <a:xfrm rot="10800000">
            <a:off x="12540364" y="13960"/>
            <a:ext cx="8641080" cy="6855470"/>
          </a:xfrm>
          <a:custGeom>
            <a:avLst/>
            <a:gdLst>
              <a:gd name="connsiteX0" fmla="*/ 0 w 9212580"/>
              <a:gd name="connsiteY0" fmla="*/ 0 h 6855470"/>
              <a:gd name="connsiteX1" fmla="*/ 7708710 w 9212580"/>
              <a:gd name="connsiteY1" fmla="*/ 0 h 6855470"/>
              <a:gd name="connsiteX2" fmla="*/ 7863429 w 9212580"/>
              <a:gd name="connsiteY2" fmla="*/ 143118 h 6855470"/>
              <a:gd name="connsiteX3" fmla="*/ 9212580 w 9212580"/>
              <a:gd name="connsiteY3" fmla="*/ 3303270 h 6855470"/>
              <a:gd name="connsiteX4" fmla="*/ 7536318 w 9212580"/>
              <a:gd name="connsiteY4" fmla="*/ 6751868 h 6855470"/>
              <a:gd name="connsiteX5" fmla="*/ 7400437 w 9212580"/>
              <a:gd name="connsiteY5" fmla="*/ 6855470 h 6855470"/>
              <a:gd name="connsiteX6" fmla="*/ 0 w 9212580"/>
              <a:gd name="connsiteY6" fmla="*/ 6855470 h 6855470"/>
              <a:gd name="connsiteX7" fmla="*/ 0 w 9212580"/>
              <a:gd name="connsiteY7" fmla="*/ 0 h 68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2580" h="6855470">
                <a:moveTo>
                  <a:pt x="0" y="0"/>
                </a:moveTo>
                <a:lnTo>
                  <a:pt x="7708710" y="0"/>
                </a:lnTo>
                <a:lnTo>
                  <a:pt x="7863429" y="143118"/>
                </a:lnTo>
                <a:cubicBezTo>
                  <a:pt x="8697004" y="951872"/>
                  <a:pt x="9212580" y="2069154"/>
                  <a:pt x="9212580" y="3303270"/>
                </a:cubicBezTo>
                <a:cubicBezTo>
                  <a:pt x="9212580" y="4691651"/>
                  <a:pt x="8560053" y="5932164"/>
                  <a:pt x="7536318" y="6751868"/>
                </a:cubicBezTo>
                <a:lnTo>
                  <a:pt x="7400437" y="6855470"/>
                </a:lnTo>
                <a:lnTo>
                  <a:pt x="0" y="6855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33494" tIns="568960" rIns="433493" bIns="121920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447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하차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입고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23962"/>
            <a:ext cx="10243674" cy="47291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74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레이아웃</a:t>
            </a:r>
            <a:r>
              <a:rPr lang="en-US" altLang="ko-KR" sz="27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6513" y="3540935"/>
            <a:ext cx="353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 </a:t>
            </a:r>
            <a:r>
              <a:rPr kumimoji="1"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</a:t>
            </a:r>
            <a:r>
              <a:rPr kumimoji="1"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일반적인 경우</a:t>
            </a:r>
            <a:r>
              <a:rPr kumimoji="1"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ko-KR" alt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24408" y="1244010"/>
            <a:ext cx="68770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하차한 택배를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transporter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각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buffer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저장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저장된 택배를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worker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피킹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후 상차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트럭으로 운반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트랙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 센서를 통해 </a:t>
            </a:r>
            <a:r>
              <a:rPr lang="ko-KR" altLang="en-US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메소드를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호출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가장 아래쪽부터 적재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피킹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892475" y="3195806"/>
            <a:ext cx="620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트랙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위의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택배를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buffer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꺼냄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/>
          <a:stretch/>
        </p:blipFill>
        <p:spPr bwMode="auto">
          <a:xfrm>
            <a:off x="216782" y="873792"/>
            <a:ext cx="4850518" cy="267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20" y="3059892"/>
            <a:ext cx="685800" cy="6191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420" y="3050687"/>
            <a:ext cx="685800" cy="6283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"/>
          <a:stretch/>
        </p:blipFill>
        <p:spPr bwMode="auto">
          <a:xfrm>
            <a:off x="216782" y="3879255"/>
            <a:ext cx="4296139" cy="25596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95045" y="6438901"/>
            <a:ext cx="353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 </a:t>
            </a:r>
            <a:r>
              <a:rPr kumimoji="1"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</a:t>
            </a:r>
            <a:r>
              <a:rPr kumimoji="1"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이론상 최적</a:t>
            </a:r>
            <a:r>
              <a:rPr kumimoji="1" lang="en-US" altLang="ko-KR" sz="1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ko-KR" altLang="en-US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4676775"/>
            <a:ext cx="5619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769025" y="5159078"/>
            <a:ext cx="3467100" cy="1165522"/>
            <a:chOff x="523875" y="5159078"/>
            <a:chExt cx="3467100" cy="1165522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23875" y="5159078"/>
              <a:ext cx="1752600" cy="116552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2276475" y="5159078"/>
              <a:ext cx="1714500" cy="1165522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직사각형 32"/>
          <p:cNvSpPr/>
          <p:nvPr/>
        </p:nvSpPr>
        <p:spPr>
          <a:xfrm>
            <a:off x="5312619" y="3952845"/>
            <a:ext cx="667935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	            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레이아웃의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뚫린 모양 구현을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위한 메소드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kumimoji="1" lang="en-US" altLang="ko-KR" sz="200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             </a:t>
            </a:r>
            <a:r>
              <a:rPr kumimoji="1"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바로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옆 트랙으로의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이동만 구현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kumimoji="1"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Worker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트랙에 택배가 없을 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동일 목적지 내 다른 트랙으           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       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이동해 피킹가능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Transporter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트랙에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빈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buffer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없을 시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다른 트랙으로 이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		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동해 저장 가능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579301" y="4597533"/>
            <a:ext cx="790575" cy="81915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16782" y="883348"/>
            <a:ext cx="4930433" cy="3005463"/>
            <a:chOff x="216782" y="883348"/>
            <a:chExt cx="4930433" cy="3005463"/>
          </a:xfrm>
        </p:grpSpPr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82" y="883348"/>
              <a:ext cx="4930433" cy="300546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3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4" name="직선 연결선 23"/>
            <p:cNvCxnSpPr/>
            <p:nvPr/>
          </p:nvCxnSpPr>
          <p:spPr>
            <a:xfrm>
              <a:off x="769025" y="2339995"/>
              <a:ext cx="4343667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016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레이아웃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sz="27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901987"/>
            <a:ext cx="5280262" cy="563703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215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저장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레이아웃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89" y="926133"/>
            <a:ext cx="4948221" cy="56979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3" name="타원 2"/>
          <p:cNvSpPr/>
          <p:nvPr/>
        </p:nvSpPr>
        <p:spPr>
          <a:xfrm>
            <a:off x="3709035" y="2609849"/>
            <a:ext cx="533400" cy="485775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9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상차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출고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4658" y="3712769"/>
            <a:ext cx="3539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ko-KR" altLang="en-US" sz="16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상차 </a:t>
            </a:r>
            <a:r>
              <a:rPr kumimoji="1"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부분 모델 모습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47193" y="6410050"/>
            <a:ext cx="32527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ko-KR" altLang="en-US" sz="16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실제 </a:t>
            </a:r>
            <a:r>
              <a:rPr kumimoji="1"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상차 사진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5450" y="1278651"/>
            <a:ext cx="75057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목적지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별 트럭이 들어와 저장된 물류를 싣고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나가는 부분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트럭과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같이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생성된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Worker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주차 후 </a:t>
            </a:r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피킹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 적재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도착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간격은 시간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별 가중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목적지 설정 비율은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트랙 비율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적재가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끝난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트럭은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Drain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빠져나감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43055" y="4551229"/>
            <a:ext cx="620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Worker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발생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관리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6" y="966668"/>
            <a:ext cx="3701260" cy="26552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6" y="4142133"/>
            <a:ext cx="3177129" cy="22060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3712769"/>
            <a:ext cx="765266" cy="20462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5926953"/>
            <a:ext cx="1552575" cy="5810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7140344" y="6033108"/>
            <a:ext cx="6207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도착 간격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목적지 설정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97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상차 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출고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33" y="1031358"/>
            <a:ext cx="7441534" cy="5469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852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2-4. 1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 결과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 추가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구현 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16945" y="1116811"/>
            <a:ext cx="653415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 트랙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개에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1:2:3:4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적용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30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50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 실험매니저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Drain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빠져나간 트럭의 수로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 비교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형보다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H, V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형의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생산성이 낮음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• Move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구현의 한계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전체적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크기의 한계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생각보다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큰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정체 발생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가중치를 변경해가면서 실험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비슷한 결과 발생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move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있는 레이아웃의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 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생산성이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낮게 측정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fontAlgn="base"/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•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트랙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가중치에 대한 컨트롤이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어렵다 판단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가중치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부여하지 않는 추가 모델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74062"/>
              </p:ext>
            </p:extLst>
          </p:nvPr>
        </p:nvGraphicFramePr>
        <p:xfrm>
          <a:off x="132539" y="1100666"/>
          <a:ext cx="5502276" cy="1356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7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92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1:2:3:4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</a:t>
                      </a:r>
                      <a:endParaRPr kumimoji="1" lang="ko-KR" altLang="en-US" sz="1800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</a:t>
                      </a:r>
                      <a:endParaRPr kumimoji="1" lang="ko-KR" altLang="en-US" sz="1800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</a:t>
                      </a:r>
                      <a:endParaRPr kumimoji="1" lang="ko-KR" altLang="en-US" sz="1800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Drain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3693.10</a:t>
                      </a:r>
                      <a:endParaRPr kumimoji="1" lang="ko-KR" altLang="en-US" sz="18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3634.36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3597.08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645514"/>
              </p:ext>
            </p:extLst>
          </p:nvPr>
        </p:nvGraphicFramePr>
        <p:xfrm>
          <a:off x="132539" y="2958041"/>
          <a:ext cx="5502276" cy="1356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7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3:2:3:2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Drain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3700.56</a:t>
                      </a:r>
                      <a:endParaRPr kumimoji="1" lang="ko-KR" altLang="en-US" sz="18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3653.40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3661.88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767846"/>
              </p:ext>
            </p:extLst>
          </p:nvPr>
        </p:nvGraphicFramePr>
        <p:xfrm>
          <a:off x="132539" y="4882091"/>
          <a:ext cx="5502276" cy="1356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7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5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83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1:2:3:4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3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Drain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3702.02</a:t>
                      </a:r>
                      <a:endParaRPr kumimoji="1" lang="ko-KR" altLang="en-US" sz="18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3572.54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3685.96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087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F5467-C833-9F49-9DB0-1E489406D1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및 해석</a:t>
            </a:r>
          </a:p>
        </p:txBody>
      </p:sp>
      <p:sp>
        <p:nvSpPr>
          <p:cNvPr id="38" name="페이지 연결자 37">
            <a:extLst>
              <a:ext uri="{FF2B5EF4-FFF2-40B4-BE49-F238E27FC236}">
                <a16:creationId xmlns:a16="http://schemas.microsoft.com/office/drawing/2014/main" id="{434A38E4-4773-F040-8CA9-B410D0C67F69}"/>
              </a:ext>
            </a:extLst>
          </p:cNvPr>
          <p:cNvSpPr/>
          <p:nvPr/>
        </p:nvSpPr>
        <p:spPr>
          <a:xfrm rot="16200000">
            <a:off x="79360" y="68923"/>
            <a:ext cx="712922" cy="852407"/>
          </a:xfrm>
          <a:prstGeom prst="flowChartOffpageConnec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187684"/>
              </p:ext>
            </p:extLst>
          </p:nvPr>
        </p:nvGraphicFramePr>
        <p:xfrm>
          <a:off x="231775" y="1057030"/>
          <a:ext cx="11626850" cy="2499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625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24946">
                <a:tc>
                  <a:txBody>
                    <a:bodyPr/>
                    <a:lstStyle/>
                    <a:p>
                      <a:pPr algn="ctr" latinLnBrk="1"/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Drain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Buffer1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Buffer2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Buffer3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Buffer4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Buffer5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Buffer6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Buffer7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6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Truck</a:t>
                      </a:r>
                    </a:p>
                    <a:p>
                      <a:pPr algn="ctr" latinLnBrk="1"/>
                      <a:r>
                        <a:rPr kumimoji="1" lang="en-US" altLang="ko-KR" sz="1600" b="1" kern="1200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LifeSpan</a:t>
                      </a:r>
                      <a:endParaRPr kumimoji="1" lang="ko-KR" altLang="en-US" sz="16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9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I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3692.04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111.7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163.46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33.24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169.02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124.02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1:59:29.08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9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H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3693.36</a:t>
                      </a:r>
                      <a:endParaRPr kumimoji="1" lang="ko-KR" altLang="en-US" sz="1800" kern="120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178.2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84.66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109.82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150.04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57.88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91.48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132.8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1:53:13.09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4946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800" b="1" kern="12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V</a:t>
                      </a:r>
                      <a:endParaRPr kumimoji="1" lang="ko-KR" altLang="en-US" sz="1800" b="1" kern="12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3693.36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109.58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149.5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800" kern="120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189.24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kumimoji="1" lang="en-US" altLang="ko-KR" sz="1600" kern="120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1:48:05.92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2914" y="3919208"/>
            <a:ext cx="116268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30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50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번의 실험매니저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Buffer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1~4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   5~6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부산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   7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인천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     30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경과 후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최종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Buffer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수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레이아웃보다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H,V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평균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1.32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대의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Truck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많이 </a:t>
            </a:r>
            <a:r>
              <a: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Drain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나감 </a:t>
            </a:r>
            <a:r>
              <a:rPr lang="en-US" altLang="ko-KR" sz="14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(Truck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</a:t>
            </a:r>
            <a:r>
              <a:rPr lang="ko-KR" alt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당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</a:t>
            </a:r>
            <a:r>
              <a:rPr lang="ko-KR" altLang="en-US" sz="14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MU)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번의 실험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Buffer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Truck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LifeSpan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등과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Drain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연관성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관측이 어려움</a:t>
            </a:r>
            <a:endParaRPr kumimoji="1"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모델의 민감도가 크고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통제되지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않는 조건들이 남아있다고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추측 됨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A1548B1-FCE9-44D2-BE60-C039FA154CB9}"/>
              </a:ext>
            </a:extLst>
          </p:cNvPr>
          <p:cNvSpPr/>
          <p:nvPr/>
        </p:nvSpPr>
        <p:spPr>
          <a:xfrm rot="5400000">
            <a:off x="8568584" y="3219453"/>
            <a:ext cx="6858001" cy="419102"/>
          </a:xfrm>
          <a:prstGeom prst="roundRect">
            <a:avLst>
              <a:gd name="adj" fmla="val 0"/>
            </a:avLst>
          </a:prstGeom>
          <a:solidFill>
            <a:srgbClr val="2F5597"/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9A581-580E-4FEC-BBAF-CC6B89842634}"/>
              </a:ext>
            </a:extLst>
          </p:cNvPr>
          <p:cNvSpPr txBox="1"/>
          <p:nvPr/>
        </p:nvSpPr>
        <p:spPr>
          <a:xfrm>
            <a:off x="8418603" y="2966493"/>
            <a:ext cx="309251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4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defRPr>
            </a:lvl1pPr>
          </a:lstStyle>
          <a:p>
            <a:pPr algn="ctr"/>
            <a:r>
              <a:rPr kumimoji="1" lang="ko-KR" altLang="en-US" sz="6600" b="1" spc="-15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결론은</a:t>
            </a:r>
            <a:r>
              <a:rPr kumimoji="1" lang="en-US" altLang="ko-KR" sz="66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C19F03-61C9-48DF-B271-28B0C1AE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2" y="914703"/>
            <a:ext cx="3243863" cy="299095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9414CEA-206A-4388-A1CF-E7BCEA000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42" y="4218818"/>
            <a:ext cx="7424865" cy="16728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57AA18-790E-44AC-811B-F4C59F0B3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96" y="1325702"/>
            <a:ext cx="4020111" cy="23911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0601C-6DB8-4491-9981-6CC6F090DF77}"/>
              </a:ext>
            </a:extLst>
          </p:cNvPr>
          <p:cNvSpPr txBox="1"/>
          <p:nvPr/>
        </p:nvSpPr>
        <p:spPr>
          <a:xfrm rot="5400000">
            <a:off x="11507521" y="6044639"/>
            <a:ext cx="950901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4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defRPr>
            </a:lvl1pPr>
          </a:lstStyle>
          <a:p>
            <a:r>
              <a:rPr lang="ko-KR" altLang="en-US" sz="1800" dirty="0"/>
              <a:t>결론 및 요약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58868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12A877-7CA9-4A8D-B4A0-1FEBD7A471CC}"/>
              </a:ext>
            </a:extLst>
          </p:cNvPr>
          <p:cNvSpPr/>
          <p:nvPr/>
        </p:nvSpPr>
        <p:spPr>
          <a:xfrm rot="5400000">
            <a:off x="2666998" y="-2666996"/>
            <a:ext cx="6858001" cy="12192001"/>
          </a:xfrm>
          <a:prstGeom prst="roundRect">
            <a:avLst>
              <a:gd name="adj" fmla="val 0"/>
            </a:avLst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C1620-A290-4496-B7AF-D9AAFCE39DF5}"/>
              </a:ext>
            </a:extLst>
          </p:cNvPr>
          <p:cNvSpPr txBox="1"/>
          <p:nvPr/>
        </p:nvSpPr>
        <p:spPr>
          <a:xfrm>
            <a:off x="1593363" y="1503994"/>
            <a:ext cx="5573962" cy="132343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sz="4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defRPr>
            </a:lvl1pPr>
          </a:lstStyle>
          <a:p>
            <a:r>
              <a:rPr lang="ko-KR" altLang="en-US" sz="8000" spc="-15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결론 및 요약</a:t>
            </a:r>
            <a:endParaRPr lang="en-US" altLang="ko-KR" sz="8000" spc="-15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5CD37B8-C268-4392-A293-5E0252781D68}"/>
              </a:ext>
            </a:extLst>
          </p:cNvPr>
          <p:cNvCxnSpPr>
            <a:cxnSpLocks/>
          </p:cNvCxnSpPr>
          <p:nvPr/>
        </p:nvCxnSpPr>
        <p:spPr>
          <a:xfrm>
            <a:off x="1695242" y="1284869"/>
            <a:ext cx="360061" cy="0"/>
          </a:xfrm>
          <a:prstGeom prst="line">
            <a:avLst/>
          </a:prstGeom>
          <a:ln w="1143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76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72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3E9BF4F-2286-4D46-B2C3-4E8D9D303805}"/>
              </a:ext>
            </a:extLst>
          </p:cNvPr>
          <p:cNvCxnSpPr/>
          <p:nvPr/>
        </p:nvCxnSpPr>
        <p:spPr>
          <a:xfrm flipH="1">
            <a:off x="4663440" y="-2514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828F94F2-5BE1-394B-B738-DD844EBC293E}"/>
              </a:ext>
            </a:extLst>
          </p:cNvPr>
          <p:cNvCxnSpPr/>
          <p:nvPr/>
        </p:nvCxnSpPr>
        <p:spPr>
          <a:xfrm flipH="1">
            <a:off x="4663440" y="12344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EC46DFBB-9310-0C47-8734-7AD000E02F36}"/>
              </a:ext>
            </a:extLst>
          </p:cNvPr>
          <p:cNvCxnSpPr/>
          <p:nvPr/>
        </p:nvCxnSpPr>
        <p:spPr>
          <a:xfrm flipH="1">
            <a:off x="4663440" y="27203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555480C-35B4-2B42-917F-1CA8B858B67C}"/>
              </a:ext>
            </a:extLst>
          </p:cNvPr>
          <p:cNvCxnSpPr/>
          <p:nvPr/>
        </p:nvCxnSpPr>
        <p:spPr>
          <a:xfrm flipH="1">
            <a:off x="4663440" y="42062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D8EE91D7-506E-534B-AAD4-1D1823D1C185}"/>
              </a:ext>
            </a:extLst>
          </p:cNvPr>
          <p:cNvCxnSpPr/>
          <p:nvPr/>
        </p:nvCxnSpPr>
        <p:spPr>
          <a:xfrm flipH="1">
            <a:off x="4663440" y="569214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4986EA4-D381-E34E-9E69-435139718D8F}"/>
              </a:ext>
            </a:extLst>
          </p:cNvPr>
          <p:cNvCxnSpPr/>
          <p:nvPr/>
        </p:nvCxnSpPr>
        <p:spPr>
          <a:xfrm flipH="1">
            <a:off x="4663440" y="-17373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30F950A0-E3E1-E04E-AA91-581ACD816FF6}"/>
              </a:ext>
            </a:extLst>
          </p:cNvPr>
          <p:cNvCxnSpPr/>
          <p:nvPr/>
        </p:nvCxnSpPr>
        <p:spPr>
          <a:xfrm flipH="1">
            <a:off x="4663440" y="-326898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AFB152BE-E50C-3148-B8D0-AA209C2A731F}"/>
              </a:ext>
            </a:extLst>
          </p:cNvPr>
          <p:cNvCxnSpPr>
            <a:cxnSpLocks/>
          </p:cNvCxnSpPr>
          <p:nvPr/>
        </p:nvCxnSpPr>
        <p:spPr>
          <a:xfrm>
            <a:off x="10251316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79391E5C-42E6-3649-B34B-AB7B34E4C1B1}"/>
              </a:ext>
            </a:extLst>
          </p:cNvPr>
          <p:cNvCxnSpPr>
            <a:cxnSpLocks/>
          </p:cNvCxnSpPr>
          <p:nvPr/>
        </p:nvCxnSpPr>
        <p:spPr>
          <a:xfrm>
            <a:off x="8504812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141AAEF-626A-D949-8B21-03300243068E}"/>
              </a:ext>
            </a:extLst>
          </p:cNvPr>
          <p:cNvCxnSpPr>
            <a:cxnSpLocks/>
          </p:cNvCxnSpPr>
          <p:nvPr/>
        </p:nvCxnSpPr>
        <p:spPr>
          <a:xfrm>
            <a:off x="6758308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B25885D-B2DE-6F48-B0F1-345A95698D6C}"/>
              </a:ext>
            </a:extLst>
          </p:cNvPr>
          <p:cNvCxnSpPr>
            <a:cxnSpLocks/>
          </p:cNvCxnSpPr>
          <p:nvPr/>
        </p:nvCxnSpPr>
        <p:spPr>
          <a:xfrm>
            <a:off x="5011804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8A73D9-A7A6-6543-A366-EF3A75A1717F}"/>
              </a:ext>
            </a:extLst>
          </p:cNvPr>
          <p:cNvCxnSpPr>
            <a:cxnSpLocks/>
          </p:cNvCxnSpPr>
          <p:nvPr/>
        </p:nvCxnSpPr>
        <p:spPr>
          <a:xfrm>
            <a:off x="3265300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EEA891C-B00A-9D44-9151-0CF3C1FB6237}"/>
              </a:ext>
            </a:extLst>
          </p:cNvPr>
          <p:cNvCxnSpPr>
            <a:cxnSpLocks/>
          </p:cNvCxnSpPr>
          <p:nvPr/>
        </p:nvCxnSpPr>
        <p:spPr>
          <a:xfrm>
            <a:off x="1518796" y="-13960"/>
            <a:ext cx="7528560" cy="6858000"/>
          </a:xfrm>
          <a:prstGeom prst="line">
            <a:avLst/>
          </a:prstGeom>
          <a:ln w="1270">
            <a:solidFill>
              <a:schemeClr val="bg1">
                <a:lumMod val="85000"/>
                <a:alpha val="2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>
            <a:extLst>
              <a:ext uri="{FF2B5EF4-FFF2-40B4-BE49-F238E27FC236}">
                <a16:creationId xmlns:a16="http://schemas.microsoft.com/office/drawing/2014/main" id="{A1B57E19-5ECF-8544-8B7B-D96D3DB3A6E4}"/>
              </a:ext>
            </a:extLst>
          </p:cNvPr>
          <p:cNvSpPr/>
          <p:nvPr/>
        </p:nvSpPr>
        <p:spPr>
          <a:xfrm rot="10800000">
            <a:off x="3550920" y="-47000"/>
            <a:ext cx="8641080" cy="6855470"/>
          </a:xfrm>
          <a:custGeom>
            <a:avLst/>
            <a:gdLst>
              <a:gd name="connsiteX0" fmla="*/ 0 w 9212580"/>
              <a:gd name="connsiteY0" fmla="*/ 0 h 6855470"/>
              <a:gd name="connsiteX1" fmla="*/ 7708710 w 9212580"/>
              <a:gd name="connsiteY1" fmla="*/ 0 h 6855470"/>
              <a:gd name="connsiteX2" fmla="*/ 7863429 w 9212580"/>
              <a:gd name="connsiteY2" fmla="*/ 143118 h 6855470"/>
              <a:gd name="connsiteX3" fmla="*/ 9212580 w 9212580"/>
              <a:gd name="connsiteY3" fmla="*/ 3303270 h 6855470"/>
              <a:gd name="connsiteX4" fmla="*/ 7536318 w 9212580"/>
              <a:gd name="connsiteY4" fmla="*/ 6751868 h 6855470"/>
              <a:gd name="connsiteX5" fmla="*/ 7400437 w 9212580"/>
              <a:gd name="connsiteY5" fmla="*/ 6855470 h 6855470"/>
              <a:gd name="connsiteX6" fmla="*/ 0 w 9212580"/>
              <a:gd name="connsiteY6" fmla="*/ 6855470 h 6855470"/>
              <a:gd name="connsiteX7" fmla="*/ 0 w 9212580"/>
              <a:gd name="connsiteY7" fmla="*/ 0 h 68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2580" h="6855470">
                <a:moveTo>
                  <a:pt x="0" y="0"/>
                </a:moveTo>
                <a:lnTo>
                  <a:pt x="7708710" y="0"/>
                </a:lnTo>
                <a:lnTo>
                  <a:pt x="7863429" y="143118"/>
                </a:lnTo>
                <a:cubicBezTo>
                  <a:pt x="8697004" y="951872"/>
                  <a:pt x="9212580" y="2069154"/>
                  <a:pt x="9212580" y="3303270"/>
                </a:cubicBezTo>
                <a:cubicBezTo>
                  <a:pt x="9212580" y="4691651"/>
                  <a:pt x="8560053" y="5932164"/>
                  <a:pt x="7536318" y="6751868"/>
                </a:cubicBezTo>
                <a:lnTo>
                  <a:pt x="7400437" y="6855470"/>
                </a:lnTo>
                <a:lnTo>
                  <a:pt x="0" y="6855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33494" tIns="568960" rIns="433493" bIns="121920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A614C4-FD36-4C07-975E-682608463C75}"/>
              </a:ext>
            </a:extLst>
          </p:cNvPr>
          <p:cNvSpPr/>
          <p:nvPr/>
        </p:nvSpPr>
        <p:spPr>
          <a:xfrm>
            <a:off x="5027670" y="902437"/>
            <a:ext cx="2021075" cy="2021075"/>
          </a:xfrm>
          <a:prstGeom prst="ellipse">
            <a:avLst/>
          </a:prstGeom>
          <a:solidFill>
            <a:srgbClr val="3D72B4"/>
          </a:solidFill>
          <a:ln w="63500">
            <a:noFill/>
          </a:ln>
          <a:effectLst>
            <a:outerShdw blurRad="1143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ot="0" spcFirstLastPara="0" vertOverflow="overflow" horzOverflow="overflow" vert="horz" wrap="none" lIns="433494" tIns="568960" rIns="433493" bIns="121920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489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kumimoji="1" lang="ko-KR" altLang="en-US" sz="5600" b="1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32E831B-8D4E-4B77-A48E-7B3DD4FC28E5}"/>
              </a:ext>
            </a:extLst>
          </p:cNvPr>
          <p:cNvSpPr/>
          <p:nvPr/>
        </p:nvSpPr>
        <p:spPr>
          <a:xfrm>
            <a:off x="7196672" y="1478594"/>
            <a:ext cx="4325221" cy="1122996"/>
          </a:xfrm>
          <a:prstGeom prst="rect">
            <a:avLst/>
          </a:prstGeom>
          <a:noFill/>
          <a:ln>
            <a:noFill/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ko-KR" sz="5400" dirty="0">
                <a:solidFill>
                  <a:schemeClr val="accent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</a:t>
            </a:r>
            <a:endParaRPr kumimoji="1" lang="ko-KR" altLang="en-US" sz="5400" dirty="0">
              <a:solidFill>
                <a:schemeClr val="accent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F45CF7F-8A8F-4484-8CD2-3AAC9F20AC95}"/>
              </a:ext>
            </a:extLst>
          </p:cNvPr>
          <p:cNvSpPr/>
          <p:nvPr/>
        </p:nvSpPr>
        <p:spPr>
          <a:xfrm>
            <a:off x="7251102" y="2369896"/>
            <a:ext cx="4065776" cy="4117894"/>
          </a:xfrm>
          <a:prstGeom prst="rect">
            <a:avLst/>
          </a:prstGeom>
          <a:noFill/>
          <a:ln>
            <a:noFill/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en-US" altLang="ko-KR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kumimoji="1" lang="ko-KR" altLang="en-US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및 수행동기</a:t>
            </a:r>
            <a:endParaRPr kumimoji="1" lang="en-US" altLang="ko-KR" sz="3200" b="1" spc="-15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en-US" altLang="ko-KR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kumimoji="1" lang="ko-KR" altLang="en-US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시뮬레이션 모델</a:t>
            </a:r>
            <a:endParaRPr kumimoji="1" lang="en-US" altLang="ko-KR" sz="3200" b="1" spc="-15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en-US" altLang="ko-KR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kumimoji="1" lang="ko-KR" altLang="en-US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 및 해석</a:t>
            </a:r>
            <a:endParaRPr kumimoji="1" lang="en-US" altLang="ko-KR" sz="3200" b="1" spc="-15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kumimoji="1" lang="en-US" altLang="ko-KR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kumimoji="1" lang="ko-KR" altLang="en-US" sz="3200" b="1" spc="-15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F9452F-1AD7-4A45-8562-25742636FB9A}"/>
              </a:ext>
            </a:extLst>
          </p:cNvPr>
          <p:cNvGrpSpPr/>
          <p:nvPr/>
        </p:nvGrpSpPr>
        <p:grpSpPr>
          <a:xfrm flipH="1">
            <a:off x="5515685" y="1609908"/>
            <a:ext cx="1005989" cy="664709"/>
            <a:chOff x="4562510" y="4449450"/>
            <a:chExt cx="2790711" cy="1843967"/>
          </a:xfrm>
          <a:solidFill>
            <a:schemeClr val="bg1"/>
          </a:solidFill>
        </p:grpSpPr>
        <p:sp>
          <p:nvSpPr>
            <p:cNvPr id="47" name="자유형 20">
              <a:extLst>
                <a:ext uri="{FF2B5EF4-FFF2-40B4-BE49-F238E27FC236}">
                  <a16:creationId xmlns:a16="http://schemas.microsoft.com/office/drawing/2014/main" id="{E7330987-294D-494F-A78E-301D1176C936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자유형 21">
              <a:extLst>
                <a:ext uri="{FF2B5EF4-FFF2-40B4-BE49-F238E27FC236}">
                  <a16:creationId xmlns:a16="http://schemas.microsoft.com/office/drawing/2014/main" id="{808AD4C3-3B25-4B06-9710-892385313435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1" name="자유형 17">
            <a:extLst>
              <a:ext uri="{FF2B5EF4-FFF2-40B4-BE49-F238E27FC236}">
                <a16:creationId xmlns:a16="http://schemas.microsoft.com/office/drawing/2014/main" id="{C31BBFFA-7515-4B68-8136-4E6DE3F2F8EC}"/>
              </a:ext>
            </a:extLst>
          </p:cNvPr>
          <p:cNvSpPr/>
          <p:nvPr/>
        </p:nvSpPr>
        <p:spPr>
          <a:xfrm rot="10800000">
            <a:off x="-9584882" y="13960"/>
            <a:ext cx="8641080" cy="6855470"/>
          </a:xfrm>
          <a:custGeom>
            <a:avLst/>
            <a:gdLst>
              <a:gd name="connsiteX0" fmla="*/ 0 w 9212580"/>
              <a:gd name="connsiteY0" fmla="*/ 0 h 6855470"/>
              <a:gd name="connsiteX1" fmla="*/ 7708710 w 9212580"/>
              <a:gd name="connsiteY1" fmla="*/ 0 h 6855470"/>
              <a:gd name="connsiteX2" fmla="*/ 7863429 w 9212580"/>
              <a:gd name="connsiteY2" fmla="*/ 143118 h 6855470"/>
              <a:gd name="connsiteX3" fmla="*/ 9212580 w 9212580"/>
              <a:gd name="connsiteY3" fmla="*/ 3303270 h 6855470"/>
              <a:gd name="connsiteX4" fmla="*/ 7536318 w 9212580"/>
              <a:gd name="connsiteY4" fmla="*/ 6751868 h 6855470"/>
              <a:gd name="connsiteX5" fmla="*/ 7400437 w 9212580"/>
              <a:gd name="connsiteY5" fmla="*/ 6855470 h 6855470"/>
              <a:gd name="connsiteX6" fmla="*/ 0 w 9212580"/>
              <a:gd name="connsiteY6" fmla="*/ 6855470 h 6855470"/>
              <a:gd name="connsiteX7" fmla="*/ 0 w 9212580"/>
              <a:gd name="connsiteY7" fmla="*/ 0 h 685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12580" h="6855470">
                <a:moveTo>
                  <a:pt x="0" y="0"/>
                </a:moveTo>
                <a:lnTo>
                  <a:pt x="7708710" y="0"/>
                </a:lnTo>
                <a:lnTo>
                  <a:pt x="7863429" y="143118"/>
                </a:lnTo>
                <a:cubicBezTo>
                  <a:pt x="8697004" y="951872"/>
                  <a:pt x="9212580" y="2069154"/>
                  <a:pt x="9212580" y="3303270"/>
                </a:cubicBezTo>
                <a:cubicBezTo>
                  <a:pt x="9212580" y="4691651"/>
                  <a:pt x="8560053" y="5932164"/>
                  <a:pt x="7536318" y="6751868"/>
                </a:cubicBezTo>
                <a:lnTo>
                  <a:pt x="7400437" y="6855470"/>
                </a:lnTo>
                <a:lnTo>
                  <a:pt x="0" y="685547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33494" tIns="568960" rIns="433493" bIns="121920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07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F5467-C833-9F49-9DB0-1E489406D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8" y="108315"/>
            <a:ext cx="9144000" cy="67051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결론 및 요약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74586" y="1408164"/>
            <a:ext cx="1173964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시뮬레이션을 통해 하차</a:t>
            </a:r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상차로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이루어진 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HUB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모델링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시 현실성 있는 모델 구축에서부터 많은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어려움이 발생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모델을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 하여 레이아웃 별 비교를 시도하였으나 </a:t>
            </a:r>
            <a:r>
              <a:rPr kumimoji="1" lang="ko-KR" altLang="en-US" sz="2000" b="1" dirty="0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유의미한 차이 </a:t>
            </a:r>
            <a:r>
              <a:rPr kumimoji="1" lang="ko-KR" altLang="en-US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관측이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어려움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제한적 이동 구현</a:t>
            </a:r>
            <a:r>
              <a:rPr kumimoji="1" lang="en-US" altLang="ko-KR" sz="2000" b="1" dirty="0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b="1" dirty="0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작은 </a:t>
            </a:r>
            <a:r>
              <a:rPr kumimoji="1" lang="ko-KR" altLang="en-US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모델의 크기</a:t>
            </a:r>
            <a:r>
              <a:rPr kumimoji="1" lang="en-US" altLang="ko-KR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함수들 간의 연동성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등의 원인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결과값들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사이의 </a:t>
            </a:r>
            <a:r>
              <a:rPr kumimoji="1" lang="ko-KR" altLang="en-US" sz="2000" b="1" dirty="0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경향성 </a:t>
            </a:r>
            <a:r>
              <a:rPr kumimoji="1" lang="ko-KR" altLang="en-US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관측이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어려움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자체의 난이도가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예상보다 높았음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fontAlgn="base">
              <a:buFontTx/>
              <a:buChar char="-"/>
            </a:pP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en-US" altLang="ko-KR" sz="2000" b="1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</a:t>
            </a:r>
            <a:r>
              <a:rPr kumimoji="1" lang="ko-KR" altLang="en-US" sz="2000" b="1" dirty="0">
                <a:solidFill>
                  <a:srgbClr val="2F5597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 레이아웃이</a:t>
            </a:r>
            <a:r>
              <a:rPr kumimoji="1"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이론적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최적의 배치라면</a:t>
            </a:r>
            <a:r>
              <a:rPr kumimoji="1"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 가능성</a:t>
            </a:r>
            <a:r>
              <a:rPr kumimoji="1" lang="en-US" altLang="ko-KR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•</a:t>
            </a:r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작업자 기준 작업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난이도가 높음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배치를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변경하는 비용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낮은 유연성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 </a:t>
            </a:r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•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트랙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작업의 도움이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가능하게 된다면</a:t>
            </a:r>
            <a:r>
              <a:rPr kumimoji="1"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 능력의 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향상 가능성</a:t>
            </a:r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kumimoji="1"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3C9BF0-F89E-4A57-827D-5687D7765A56}"/>
              </a:ext>
            </a:extLst>
          </p:cNvPr>
          <p:cNvGrpSpPr/>
          <p:nvPr/>
        </p:nvGrpSpPr>
        <p:grpSpPr>
          <a:xfrm>
            <a:off x="21082781" y="4397130"/>
            <a:ext cx="1005989" cy="664709"/>
            <a:chOff x="4562510" y="4449450"/>
            <a:chExt cx="2790711" cy="1843967"/>
          </a:xfrm>
        </p:grpSpPr>
        <p:sp>
          <p:nvSpPr>
            <p:cNvPr id="6" name="자유형 16">
              <a:extLst>
                <a:ext uri="{FF2B5EF4-FFF2-40B4-BE49-F238E27FC236}">
                  <a16:creationId xmlns:a16="http://schemas.microsoft.com/office/drawing/2014/main" id="{6C878000-E2FA-4D25-9E6B-020F097013EB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자유형 17">
              <a:extLst>
                <a:ext uri="{FF2B5EF4-FFF2-40B4-BE49-F238E27FC236}">
                  <a16:creationId xmlns:a16="http://schemas.microsoft.com/office/drawing/2014/main" id="{F1769E6E-BDC2-421B-9DA7-81D79EB1FE04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1A28AD-9BF6-4B9C-9EFD-002B5E78EA2E}"/>
              </a:ext>
            </a:extLst>
          </p:cNvPr>
          <p:cNvSpPr/>
          <p:nvPr/>
        </p:nvSpPr>
        <p:spPr>
          <a:xfrm>
            <a:off x="12590585" y="4942713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23DA76-F2C7-4E0B-B04D-CCA64023B179}"/>
              </a:ext>
            </a:extLst>
          </p:cNvPr>
          <p:cNvGrpSpPr/>
          <p:nvPr/>
        </p:nvGrpSpPr>
        <p:grpSpPr>
          <a:xfrm flipH="1">
            <a:off x="14809744" y="1250578"/>
            <a:ext cx="1005989" cy="664709"/>
            <a:chOff x="4562510" y="4449450"/>
            <a:chExt cx="2790711" cy="1843967"/>
          </a:xfrm>
        </p:grpSpPr>
        <p:sp>
          <p:nvSpPr>
            <p:cNvPr id="10" name="자유형 20">
              <a:extLst>
                <a:ext uri="{FF2B5EF4-FFF2-40B4-BE49-F238E27FC236}">
                  <a16:creationId xmlns:a16="http://schemas.microsoft.com/office/drawing/2014/main" id="{266BCE6D-C0CE-4BF2-87C9-24D00E46C959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자유형 21">
              <a:extLst>
                <a:ext uri="{FF2B5EF4-FFF2-40B4-BE49-F238E27FC236}">
                  <a16:creationId xmlns:a16="http://schemas.microsoft.com/office/drawing/2014/main" id="{E65F1E75-F2AB-4FF6-B901-D68870D41A30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C23537-620F-4B56-88FE-DD82016EAC93}"/>
              </a:ext>
            </a:extLst>
          </p:cNvPr>
          <p:cNvSpPr/>
          <p:nvPr/>
        </p:nvSpPr>
        <p:spPr>
          <a:xfrm>
            <a:off x="15815733" y="1796161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68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665EC40-EF91-2543-A150-26A01F98602B}"/>
              </a:ext>
            </a:extLst>
          </p:cNvPr>
          <p:cNvSpPr txBox="1"/>
          <p:nvPr/>
        </p:nvSpPr>
        <p:spPr>
          <a:xfrm>
            <a:off x="4903207" y="3025120"/>
            <a:ext cx="2385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-30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감사합니다</a:t>
            </a:r>
            <a:endParaRPr kumimoji="1" lang="ko-KR" altLang="en-US" sz="3600" b="1" spc="-300" dirty="0">
              <a:solidFill>
                <a:srgbClr val="3D72B4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CD11CA-A932-FB4B-A75C-D9A4ACDD8873}"/>
              </a:ext>
            </a:extLst>
          </p:cNvPr>
          <p:cNvSpPr txBox="1"/>
          <p:nvPr/>
        </p:nvSpPr>
        <p:spPr>
          <a:xfrm>
            <a:off x="4097530" y="3926597"/>
            <a:ext cx="6155852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산업공학과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학번</a:t>
            </a:r>
            <a:endParaRPr kumimoji="1"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강병지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김수민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김태윤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서정빈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이가원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이진교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최시우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황승한</a:t>
            </a:r>
            <a:endParaRPr kumimoji="1"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20000"/>
              </a:lnSpc>
            </a:pPr>
            <a:endParaRPr kumimoji="1"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F8A70B-74BD-7440-93E5-8655A42F2D25}"/>
              </a:ext>
            </a:extLst>
          </p:cNvPr>
          <p:cNvGrpSpPr/>
          <p:nvPr/>
        </p:nvGrpSpPr>
        <p:grpSpPr>
          <a:xfrm>
            <a:off x="5472771" y="5455422"/>
            <a:ext cx="1246458" cy="823599"/>
            <a:chOff x="4562510" y="4449450"/>
            <a:chExt cx="2790711" cy="1843967"/>
          </a:xfrm>
        </p:grpSpPr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BA1208DE-2CE7-D240-9CF7-A43DE8F46D83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24A6E69F-D3E2-1144-9D8F-59CC379D52E4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69B0A5-F9CF-D44B-9107-6E8024842453}"/>
              </a:ext>
            </a:extLst>
          </p:cNvPr>
          <p:cNvGrpSpPr/>
          <p:nvPr/>
        </p:nvGrpSpPr>
        <p:grpSpPr>
          <a:xfrm flipH="1">
            <a:off x="5485052" y="712762"/>
            <a:ext cx="1246458" cy="823599"/>
            <a:chOff x="4562510" y="4449450"/>
            <a:chExt cx="2790711" cy="1843967"/>
          </a:xfrm>
        </p:grpSpPr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F13429D2-EB45-CF4D-9C27-8A64A2D8B5BE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9845A0DC-D707-E14B-B94B-DC4FE1895A1B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144F16-171C-3144-BE3F-135E8C440B37}"/>
              </a:ext>
            </a:extLst>
          </p:cNvPr>
          <p:cNvGrpSpPr/>
          <p:nvPr/>
        </p:nvGrpSpPr>
        <p:grpSpPr>
          <a:xfrm>
            <a:off x="1964267" y="1796161"/>
            <a:ext cx="8263467" cy="3265678"/>
            <a:chOff x="1964267" y="1742349"/>
            <a:chExt cx="8263467" cy="326567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63EC3E6-DD59-F944-886F-406B25561E25}"/>
                </a:ext>
              </a:extLst>
            </p:cNvPr>
            <p:cNvSpPr/>
            <p:nvPr/>
          </p:nvSpPr>
          <p:spPr>
            <a:xfrm>
              <a:off x="1964267" y="1742349"/>
              <a:ext cx="8263467" cy="119126"/>
            </a:xfrm>
            <a:prstGeom prst="rect">
              <a:avLst/>
            </a:prstGeom>
            <a:solidFill>
              <a:srgbClr val="3D72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433494" tIns="568960" rIns="433493" bIns="1219200" numCol="1" spcCol="1270" rtlCol="0" anchor="ctr" anchorCtr="0">
              <a:noAutofit/>
            </a:bodyPr>
            <a:lstStyle/>
            <a:p>
              <a:pPr marL="0" indent="0" algn="ctr" defTabSz="2489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ko-KR" altLang="en-US" sz="5600" b="1" kern="1200" spc="-150">
                <a:solidFill>
                  <a:schemeClr val="bg1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7F77606-0095-174C-AECD-0B667AA8C42D}"/>
                </a:ext>
              </a:extLst>
            </p:cNvPr>
            <p:cNvSpPr/>
            <p:nvPr/>
          </p:nvSpPr>
          <p:spPr>
            <a:xfrm>
              <a:off x="1964267" y="4888901"/>
              <a:ext cx="8263467" cy="119126"/>
            </a:xfrm>
            <a:prstGeom prst="rect">
              <a:avLst/>
            </a:prstGeom>
            <a:solidFill>
              <a:srgbClr val="3D72B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433494" tIns="568960" rIns="433493" bIns="1219200" numCol="1" spcCol="1270" rtlCol="0" anchor="ctr" anchorCtr="0">
              <a:noAutofit/>
            </a:bodyPr>
            <a:lstStyle/>
            <a:p>
              <a:pPr marL="0" indent="0" algn="ctr" defTabSz="2489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kumimoji="1" lang="ko-KR" altLang="en-US" sz="5600" b="1" kern="1200" spc="-150">
                <a:solidFill>
                  <a:schemeClr val="bg1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823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4F1B05-6E7E-E940-AD05-5A7A849D1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및 수행동기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937" y="1361862"/>
            <a:ext cx="4214319" cy="49142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08" y="1361862"/>
            <a:ext cx="4419287" cy="491427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016" y="2146405"/>
            <a:ext cx="5217600" cy="25651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8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94F1B05-6E7E-E940-AD05-5A7A849D1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주제 및 수행동기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8769" y="5170503"/>
            <a:ext cx="3539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6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6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</a:t>
            </a:r>
            <a:r>
              <a:rPr lang="en-US" altLang="ko-KR" sz="16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kumimoji="1" lang="en-US" altLang="ko-KR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I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 </a:t>
            </a:r>
            <a:r>
              <a:rPr kumimoji="1"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92806" y="3157450"/>
            <a:ext cx="3456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en-US" altLang="ko-KR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+ “ H </a:t>
            </a:r>
            <a:r>
              <a:rPr kumimoji="1" lang="ko-KR" altLang="en-US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 레이아웃 </a:t>
            </a:r>
            <a:r>
              <a:rPr kumimoji="1" lang="en-US" altLang="ko-KR" sz="24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kumimoji="1" lang="ko-KR" altLang="en-US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44788" y="5170503"/>
            <a:ext cx="34560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kumimoji="1" lang="en-US" altLang="ko-KR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V </a:t>
            </a:r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형태 </a:t>
            </a:r>
            <a:r>
              <a:rPr kumimoji="1"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7C92D-A1A5-40DE-B5B5-2A22BBE5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5" y="1977677"/>
            <a:ext cx="3240000" cy="28580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8697AA-9502-49D6-811A-8B0DC967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806" y="1933053"/>
            <a:ext cx="3240000" cy="290264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2199E1B-3F3F-4DB7-8E2C-80F87DC0BF7F}"/>
              </a:ext>
            </a:extLst>
          </p:cNvPr>
          <p:cNvSpPr/>
          <p:nvPr/>
        </p:nvSpPr>
        <p:spPr>
          <a:xfrm>
            <a:off x="4254890" y="3126106"/>
            <a:ext cx="771601" cy="5611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F8CE3E-4AF5-4A60-A2F3-BA5D8B92E40C}"/>
              </a:ext>
            </a:extLst>
          </p:cNvPr>
          <p:cNvGrpSpPr/>
          <p:nvPr/>
        </p:nvGrpSpPr>
        <p:grpSpPr>
          <a:xfrm>
            <a:off x="21082781" y="4397130"/>
            <a:ext cx="1005989" cy="664709"/>
            <a:chOff x="4562510" y="4449450"/>
            <a:chExt cx="2790711" cy="1843967"/>
          </a:xfrm>
        </p:grpSpPr>
        <p:sp>
          <p:nvSpPr>
            <p:cNvPr id="14" name="자유형 16">
              <a:extLst>
                <a:ext uri="{FF2B5EF4-FFF2-40B4-BE49-F238E27FC236}">
                  <a16:creationId xmlns:a16="http://schemas.microsoft.com/office/drawing/2014/main" id="{8CF62D1F-D2DA-42FA-B861-8C1A74288B81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자유형 17">
              <a:extLst>
                <a:ext uri="{FF2B5EF4-FFF2-40B4-BE49-F238E27FC236}">
                  <a16:creationId xmlns:a16="http://schemas.microsoft.com/office/drawing/2014/main" id="{3ECB2FA4-4B3E-4756-B312-FFC65A1927A0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7568F1-FD69-402B-A566-903DC5FF5554}"/>
              </a:ext>
            </a:extLst>
          </p:cNvPr>
          <p:cNvSpPr/>
          <p:nvPr/>
        </p:nvSpPr>
        <p:spPr>
          <a:xfrm>
            <a:off x="12590585" y="4942713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ECB269-A91E-4534-9868-151A7B951301}"/>
              </a:ext>
            </a:extLst>
          </p:cNvPr>
          <p:cNvGrpSpPr/>
          <p:nvPr/>
        </p:nvGrpSpPr>
        <p:grpSpPr>
          <a:xfrm flipH="1">
            <a:off x="14809744" y="1250578"/>
            <a:ext cx="1005989" cy="664709"/>
            <a:chOff x="4562510" y="4449450"/>
            <a:chExt cx="2790711" cy="1843967"/>
          </a:xfrm>
        </p:grpSpPr>
        <p:sp>
          <p:nvSpPr>
            <p:cNvPr id="18" name="자유형 20">
              <a:extLst>
                <a:ext uri="{FF2B5EF4-FFF2-40B4-BE49-F238E27FC236}">
                  <a16:creationId xmlns:a16="http://schemas.microsoft.com/office/drawing/2014/main" id="{47C8AF61-278A-48C2-8974-0AF823E258F2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자유형 21">
              <a:extLst>
                <a:ext uri="{FF2B5EF4-FFF2-40B4-BE49-F238E27FC236}">
                  <a16:creationId xmlns:a16="http://schemas.microsoft.com/office/drawing/2014/main" id="{3495265C-9B33-44AB-A880-527856970269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4325CC-5D4B-49B1-800B-7E8740E5B488}"/>
              </a:ext>
            </a:extLst>
          </p:cNvPr>
          <p:cNvSpPr/>
          <p:nvPr/>
        </p:nvSpPr>
        <p:spPr>
          <a:xfrm>
            <a:off x="15815733" y="1796161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68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665EC40-EF91-2543-A150-26A01F98602B}"/>
              </a:ext>
            </a:extLst>
          </p:cNvPr>
          <p:cNvSpPr txBox="1"/>
          <p:nvPr/>
        </p:nvSpPr>
        <p:spPr>
          <a:xfrm>
            <a:off x="2418621" y="2889530"/>
            <a:ext cx="6995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b="1" spc="-300" dirty="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시뮬레이션을 이용한 </a:t>
            </a:r>
            <a:r>
              <a:rPr kumimoji="1" lang="en-US" altLang="ko-KR" sz="3600" b="1" spc="-300" dirty="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HUB</a:t>
            </a:r>
            <a:r>
              <a:rPr kumimoji="1" lang="ko-KR" altLang="en-US" sz="3600" b="1" spc="-300" dirty="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에 대한 이해</a:t>
            </a:r>
            <a:endParaRPr kumimoji="1" lang="en-US" altLang="ko-KR" sz="3600" b="1" spc="-300" dirty="0">
              <a:solidFill>
                <a:srgbClr val="3D72B4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  <a:p>
            <a:pPr algn="ctr"/>
            <a:r>
              <a:rPr kumimoji="1" lang="ko-KR" altLang="en-US" sz="3600" b="1" spc="-300" dirty="0">
                <a:solidFill>
                  <a:srgbClr val="3D72B4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및 레이아웃 별 생산성 비교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5F8A70B-74BD-7440-93E5-8655A42F2D25}"/>
              </a:ext>
            </a:extLst>
          </p:cNvPr>
          <p:cNvGrpSpPr/>
          <p:nvPr/>
        </p:nvGrpSpPr>
        <p:grpSpPr>
          <a:xfrm>
            <a:off x="8492196" y="4397130"/>
            <a:ext cx="1005989" cy="664709"/>
            <a:chOff x="4562510" y="4449450"/>
            <a:chExt cx="2790711" cy="1843967"/>
          </a:xfrm>
        </p:grpSpPr>
        <p:sp>
          <p:nvSpPr>
            <p:cNvPr id="17" name="자유형 16">
              <a:extLst>
                <a:ext uri="{FF2B5EF4-FFF2-40B4-BE49-F238E27FC236}">
                  <a16:creationId xmlns:a16="http://schemas.microsoft.com/office/drawing/2014/main" id="{BA1208DE-2CE7-D240-9CF7-A43DE8F46D83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자유형 17">
              <a:extLst>
                <a:ext uri="{FF2B5EF4-FFF2-40B4-BE49-F238E27FC236}">
                  <a16:creationId xmlns:a16="http://schemas.microsoft.com/office/drawing/2014/main" id="{24A6E69F-D3E2-1144-9D8F-59CC379D52E4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F69B0A5-F9CF-D44B-9107-6E8024842453}"/>
              </a:ext>
            </a:extLst>
          </p:cNvPr>
          <p:cNvGrpSpPr/>
          <p:nvPr/>
        </p:nvGrpSpPr>
        <p:grpSpPr>
          <a:xfrm flipH="1">
            <a:off x="2922544" y="1250578"/>
            <a:ext cx="1005989" cy="664709"/>
            <a:chOff x="4562510" y="4449450"/>
            <a:chExt cx="2790711" cy="1843967"/>
          </a:xfrm>
        </p:grpSpPr>
        <p:sp>
          <p:nvSpPr>
            <p:cNvPr id="21" name="자유형 20">
              <a:extLst>
                <a:ext uri="{FF2B5EF4-FFF2-40B4-BE49-F238E27FC236}">
                  <a16:creationId xmlns:a16="http://schemas.microsoft.com/office/drawing/2014/main" id="{F13429D2-EB45-CF4D-9C27-8A64A2D8B5BE}"/>
                </a:ext>
              </a:extLst>
            </p:cNvPr>
            <p:cNvSpPr/>
            <p:nvPr/>
          </p:nvSpPr>
          <p:spPr>
            <a:xfrm>
              <a:off x="6108281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9845A0DC-D707-E14B-B94B-DC4FE1895A1B}"/>
                </a:ext>
              </a:extLst>
            </p:cNvPr>
            <p:cNvSpPr/>
            <p:nvPr/>
          </p:nvSpPr>
          <p:spPr>
            <a:xfrm>
              <a:off x="4562510" y="4449450"/>
              <a:ext cx="1244940" cy="1843967"/>
            </a:xfrm>
            <a:custGeom>
              <a:avLst/>
              <a:gdLst>
                <a:gd name="connsiteX0" fmla="*/ 0 w 1778213"/>
                <a:gd name="connsiteY0" fmla="*/ 0 h 2633834"/>
                <a:gd name="connsiteX1" fmla="*/ 1773382 w 1778213"/>
                <a:gd name="connsiteY1" fmla="*/ 0 h 2633834"/>
                <a:gd name="connsiteX2" fmla="*/ 1773382 w 1778213"/>
                <a:gd name="connsiteY2" fmla="*/ 1753944 h 2633834"/>
                <a:gd name="connsiteX3" fmla="*/ 1774753 w 1778213"/>
                <a:gd name="connsiteY3" fmla="*/ 1762846 h 2633834"/>
                <a:gd name="connsiteX4" fmla="*/ 1753304 w 1778213"/>
                <a:gd name="connsiteY4" fmla="*/ 2023873 h 2633834"/>
                <a:gd name="connsiteX5" fmla="*/ 522639 w 1778213"/>
                <a:gd name="connsiteY5" fmla="*/ 2591232 h 2633834"/>
                <a:gd name="connsiteX6" fmla="*/ 1216256 w 1778213"/>
                <a:gd name="connsiteY6" fmla="*/ 1879972 h 2633834"/>
                <a:gd name="connsiteX7" fmla="*/ 1237704 w 1778213"/>
                <a:gd name="connsiteY7" fmla="*/ 1773382 h 2633834"/>
                <a:gd name="connsiteX8" fmla="*/ 0 w 1778213"/>
                <a:gd name="connsiteY8" fmla="*/ 1773382 h 26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213" h="2633834">
                  <a:moveTo>
                    <a:pt x="0" y="0"/>
                  </a:moveTo>
                  <a:lnTo>
                    <a:pt x="1773382" y="0"/>
                  </a:lnTo>
                  <a:lnTo>
                    <a:pt x="1773382" y="1753944"/>
                  </a:lnTo>
                  <a:lnTo>
                    <a:pt x="1774753" y="1762846"/>
                  </a:lnTo>
                  <a:cubicBezTo>
                    <a:pt x="1783089" y="1849354"/>
                    <a:pt x="1776529" y="1937197"/>
                    <a:pt x="1753304" y="2023873"/>
                  </a:cubicBezTo>
                  <a:cubicBezTo>
                    <a:pt x="1629439" y="2486146"/>
                    <a:pt x="1078451" y="2740161"/>
                    <a:pt x="522639" y="2591232"/>
                  </a:cubicBezTo>
                  <a:cubicBezTo>
                    <a:pt x="894032" y="2456746"/>
                    <a:pt x="1133367" y="2189319"/>
                    <a:pt x="1216256" y="1879972"/>
                  </a:cubicBezTo>
                  <a:lnTo>
                    <a:pt x="1237704" y="1773382"/>
                  </a:lnTo>
                  <a:lnTo>
                    <a:pt x="0" y="1773382"/>
                  </a:lnTo>
                  <a:close/>
                </a:path>
              </a:pathLst>
            </a:custGeom>
            <a:solidFill>
              <a:srgbClr val="3D7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3EC3E6-DD59-F944-886F-406B25561E25}"/>
              </a:ext>
            </a:extLst>
          </p:cNvPr>
          <p:cNvSpPr/>
          <p:nvPr/>
        </p:nvSpPr>
        <p:spPr>
          <a:xfrm>
            <a:off x="3928533" y="1796161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F77606-0095-174C-AECD-0B667AA8C42D}"/>
              </a:ext>
            </a:extLst>
          </p:cNvPr>
          <p:cNvSpPr/>
          <p:nvPr/>
        </p:nvSpPr>
        <p:spPr>
          <a:xfrm>
            <a:off x="0" y="4942713"/>
            <a:ext cx="8263467" cy="119126"/>
          </a:xfrm>
          <a:prstGeom prst="rect">
            <a:avLst/>
          </a:prstGeom>
          <a:solidFill>
            <a:srgbClr val="3D72B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3494" tIns="568960" rIns="433493" bIns="1219200" numCol="1" spcCol="1270" rtlCol="0" anchor="ctr" anchorCtr="0">
            <a:noAutofit/>
          </a:bodyPr>
          <a:lstStyle/>
          <a:p>
            <a:pPr marL="0" indent="0" algn="ctr" defTabSz="2489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kumimoji="1" lang="ko-KR" altLang="en-US" sz="5600" b="1" kern="1200" spc="-150">
              <a:solidFill>
                <a:schemeClr val="bg1"/>
              </a:solidFill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10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자유형 50">
            <a:extLst>
              <a:ext uri="{FF2B5EF4-FFF2-40B4-BE49-F238E27FC236}">
                <a16:creationId xmlns:a16="http://schemas.microsoft.com/office/drawing/2014/main" id="{21E5FBB9-B411-FE4D-A155-C0B3DB3DEBF2}"/>
              </a:ext>
            </a:extLst>
          </p:cNvPr>
          <p:cNvSpPr/>
          <p:nvPr/>
        </p:nvSpPr>
        <p:spPr>
          <a:xfrm>
            <a:off x="2640384" y="1226046"/>
            <a:ext cx="1687102" cy="1500748"/>
          </a:xfrm>
          <a:custGeom>
            <a:avLst/>
            <a:gdLst>
              <a:gd name="connsiteX0" fmla="*/ 843551 w 1687102"/>
              <a:gd name="connsiteY0" fmla="*/ 0 h 1500748"/>
              <a:gd name="connsiteX1" fmla="*/ 1687102 w 1687102"/>
              <a:gd name="connsiteY1" fmla="*/ 1500748 h 1500748"/>
              <a:gd name="connsiteX2" fmla="*/ 0 w 1687102"/>
              <a:gd name="connsiteY2" fmla="*/ 1500748 h 1500748"/>
              <a:gd name="connsiteX3" fmla="*/ 843551 w 1687102"/>
              <a:gd name="connsiteY3" fmla="*/ 0 h 1500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7102" h="1500748">
                <a:moveTo>
                  <a:pt x="843551" y="0"/>
                </a:moveTo>
                <a:lnTo>
                  <a:pt x="1687102" y="1500748"/>
                </a:lnTo>
                <a:lnTo>
                  <a:pt x="0" y="1500748"/>
                </a:lnTo>
                <a:lnTo>
                  <a:pt x="84355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8" name="자유형 47">
            <a:extLst>
              <a:ext uri="{FF2B5EF4-FFF2-40B4-BE49-F238E27FC236}">
                <a16:creationId xmlns:a16="http://schemas.microsoft.com/office/drawing/2014/main" id="{740E5F09-37C7-4F43-B0FE-638A38C8F41F}"/>
              </a:ext>
            </a:extLst>
          </p:cNvPr>
          <p:cNvSpPr/>
          <p:nvPr/>
        </p:nvSpPr>
        <p:spPr>
          <a:xfrm>
            <a:off x="1941705" y="2798019"/>
            <a:ext cx="3084460" cy="1160208"/>
          </a:xfrm>
          <a:custGeom>
            <a:avLst/>
            <a:gdLst>
              <a:gd name="connsiteX0" fmla="*/ 652138 w 3084460"/>
              <a:gd name="connsiteY0" fmla="*/ 0 h 1160208"/>
              <a:gd name="connsiteX1" fmla="*/ 2432322 w 3084460"/>
              <a:gd name="connsiteY1" fmla="*/ 0 h 1160208"/>
              <a:gd name="connsiteX2" fmla="*/ 3084460 w 3084460"/>
              <a:gd name="connsiteY2" fmla="*/ 1160208 h 1160208"/>
              <a:gd name="connsiteX3" fmla="*/ 0 w 3084460"/>
              <a:gd name="connsiteY3" fmla="*/ 1160208 h 1160208"/>
              <a:gd name="connsiteX4" fmla="*/ 652138 w 3084460"/>
              <a:gd name="connsiteY4" fmla="*/ 0 h 116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4460" h="1160208">
                <a:moveTo>
                  <a:pt x="652138" y="0"/>
                </a:moveTo>
                <a:lnTo>
                  <a:pt x="2432322" y="0"/>
                </a:lnTo>
                <a:lnTo>
                  <a:pt x="3084460" y="1160208"/>
                </a:lnTo>
                <a:lnTo>
                  <a:pt x="0" y="1160208"/>
                </a:lnTo>
                <a:lnTo>
                  <a:pt x="652138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5" name="자유형 44">
            <a:extLst>
              <a:ext uri="{FF2B5EF4-FFF2-40B4-BE49-F238E27FC236}">
                <a16:creationId xmlns:a16="http://schemas.microsoft.com/office/drawing/2014/main" id="{98B39907-F247-3D4E-B848-4F483EBB4644}"/>
              </a:ext>
            </a:extLst>
          </p:cNvPr>
          <p:cNvSpPr/>
          <p:nvPr/>
        </p:nvSpPr>
        <p:spPr>
          <a:xfrm>
            <a:off x="1243026" y="4041028"/>
            <a:ext cx="4481818" cy="1028764"/>
          </a:xfrm>
          <a:custGeom>
            <a:avLst/>
            <a:gdLst>
              <a:gd name="connsiteX0" fmla="*/ 652139 w 4481818"/>
              <a:gd name="connsiteY0" fmla="*/ 0 h 1160209"/>
              <a:gd name="connsiteX1" fmla="*/ 3829680 w 4481818"/>
              <a:gd name="connsiteY1" fmla="*/ 0 h 1160209"/>
              <a:gd name="connsiteX2" fmla="*/ 4481818 w 4481818"/>
              <a:gd name="connsiteY2" fmla="*/ 1160209 h 1160209"/>
              <a:gd name="connsiteX3" fmla="*/ 0 w 4481818"/>
              <a:gd name="connsiteY3" fmla="*/ 1160209 h 1160209"/>
              <a:gd name="connsiteX4" fmla="*/ 652139 w 4481818"/>
              <a:gd name="connsiteY4" fmla="*/ 0 h 1160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818" h="1160209">
                <a:moveTo>
                  <a:pt x="652139" y="0"/>
                </a:moveTo>
                <a:lnTo>
                  <a:pt x="3829680" y="0"/>
                </a:lnTo>
                <a:lnTo>
                  <a:pt x="4481818" y="1160209"/>
                </a:lnTo>
                <a:lnTo>
                  <a:pt x="0" y="1160209"/>
                </a:lnTo>
                <a:lnTo>
                  <a:pt x="65213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4" name="설명선 2[L] 3">
            <a:extLst>
              <a:ext uri="{FF2B5EF4-FFF2-40B4-BE49-F238E27FC236}">
                <a16:creationId xmlns:a16="http://schemas.microsoft.com/office/drawing/2014/main" id="{B0EBE41F-84F9-024A-AE19-7B41F3758DCA}"/>
              </a:ext>
            </a:extLst>
          </p:cNvPr>
          <p:cNvSpPr/>
          <p:nvPr/>
        </p:nvSpPr>
        <p:spPr>
          <a:xfrm>
            <a:off x="6498255" y="3054957"/>
            <a:ext cx="4726701" cy="646331"/>
          </a:xfrm>
          <a:prstGeom prst="borderCallout2">
            <a:avLst>
              <a:gd name="adj1" fmla="val 18750"/>
              <a:gd name="adj2" fmla="val 821"/>
              <a:gd name="adj3" fmla="val 18750"/>
              <a:gd name="adj4" fmla="val -16667"/>
              <a:gd name="adj5" fmla="val 49150"/>
              <a:gd name="adj6" fmla="val -63797"/>
            </a:avLst>
          </a:prstGeom>
          <a:noFill/>
          <a:ln>
            <a:solidFill>
              <a:schemeClr val="accent5">
                <a:lumMod val="50000"/>
              </a:schemeClr>
            </a:solidFill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kumimoji="1" lang="en-US" altLang="ko-KR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세부모델</a:t>
            </a:r>
            <a:endParaRPr kumimoji="1" lang="ko-KR" altLang="en-US" sz="2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0" name="설명선 2[L] 59">
            <a:extLst>
              <a:ext uri="{FF2B5EF4-FFF2-40B4-BE49-F238E27FC236}">
                <a16:creationId xmlns:a16="http://schemas.microsoft.com/office/drawing/2014/main" id="{2A70DD58-3DC0-C04B-9CFA-50DF5A6D2220}"/>
              </a:ext>
            </a:extLst>
          </p:cNvPr>
          <p:cNvSpPr/>
          <p:nvPr/>
        </p:nvSpPr>
        <p:spPr>
          <a:xfrm>
            <a:off x="6498256" y="4232244"/>
            <a:ext cx="4726701" cy="646331"/>
          </a:xfrm>
          <a:prstGeom prst="borderCallout2">
            <a:avLst>
              <a:gd name="adj1" fmla="val 18750"/>
              <a:gd name="adj2" fmla="val 821"/>
              <a:gd name="adj3" fmla="val 18750"/>
              <a:gd name="adj4" fmla="val -16667"/>
              <a:gd name="adj5" fmla="val 48765"/>
              <a:gd name="adj6" fmla="val -64083"/>
            </a:avLst>
          </a:prstGeom>
          <a:noFill/>
          <a:ln>
            <a:solidFill>
              <a:schemeClr val="accent5">
                <a:lumMod val="50000"/>
              </a:schemeClr>
            </a:solidFill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kumimoji="1" lang="en-US" altLang="ko-KR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Input Modeling</a:t>
            </a:r>
            <a:endParaRPr kumimoji="1" lang="ko-KR" altLang="en-US" sz="2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407" y="138664"/>
            <a:ext cx="11768217" cy="67051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시뮬레이션 모델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설명선 2[L] 3">
            <a:extLst>
              <a:ext uri="{FF2B5EF4-FFF2-40B4-BE49-F238E27FC236}">
                <a16:creationId xmlns:a16="http://schemas.microsoft.com/office/drawing/2014/main" id="{B308C0CD-0A46-44AE-A5FB-EAA607A667D6}"/>
              </a:ext>
            </a:extLst>
          </p:cNvPr>
          <p:cNvSpPr/>
          <p:nvPr/>
        </p:nvSpPr>
        <p:spPr>
          <a:xfrm>
            <a:off x="6498256" y="1686212"/>
            <a:ext cx="4726701" cy="646331"/>
          </a:xfrm>
          <a:prstGeom prst="borderCallout2">
            <a:avLst>
              <a:gd name="adj1" fmla="val 18750"/>
              <a:gd name="adj2" fmla="val 821"/>
              <a:gd name="adj3" fmla="val 18750"/>
              <a:gd name="adj4" fmla="val -16667"/>
              <a:gd name="adj5" fmla="val 74222"/>
              <a:gd name="adj6" fmla="val -63797"/>
            </a:avLst>
          </a:prstGeom>
          <a:noFill/>
          <a:ln>
            <a:solidFill>
              <a:schemeClr val="accent5">
                <a:lumMod val="50000"/>
              </a:schemeClr>
            </a:solidFill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kumimoji="1" lang="en-US" altLang="ko-KR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4. 1</a:t>
            </a:r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차적 결과 및 추가모델</a:t>
            </a:r>
            <a:endParaRPr kumimoji="1" lang="ko-KR" altLang="en-US" sz="2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자유형 41">
            <a:extLst>
              <a:ext uri="{FF2B5EF4-FFF2-40B4-BE49-F238E27FC236}">
                <a16:creationId xmlns:a16="http://schemas.microsoft.com/office/drawing/2014/main" id="{EEBB1AD1-8545-4F53-84D4-834975424EA0}"/>
              </a:ext>
            </a:extLst>
          </p:cNvPr>
          <p:cNvSpPr/>
          <p:nvPr/>
        </p:nvSpPr>
        <p:spPr>
          <a:xfrm>
            <a:off x="673759" y="5201492"/>
            <a:ext cx="5620352" cy="931493"/>
          </a:xfrm>
          <a:custGeom>
            <a:avLst/>
            <a:gdLst>
              <a:gd name="connsiteX0" fmla="*/ 523580 w 5620352"/>
              <a:gd name="connsiteY0" fmla="*/ 0 h 931493"/>
              <a:gd name="connsiteX1" fmla="*/ 5096772 w 5620352"/>
              <a:gd name="connsiteY1" fmla="*/ 0 h 931493"/>
              <a:gd name="connsiteX2" fmla="*/ 5620352 w 5620352"/>
              <a:gd name="connsiteY2" fmla="*/ 931493 h 931493"/>
              <a:gd name="connsiteX3" fmla="*/ 0 w 5620352"/>
              <a:gd name="connsiteY3" fmla="*/ 931493 h 931493"/>
              <a:gd name="connsiteX4" fmla="*/ 523580 w 5620352"/>
              <a:gd name="connsiteY4" fmla="*/ 0 h 93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0352" h="931493">
                <a:moveTo>
                  <a:pt x="523580" y="0"/>
                </a:moveTo>
                <a:lnTo>
                  <a:pt x="5096772" y="0"/>
                </a:lnTo>
                <a:lnTo>
                  <a:pt x="5620352" y="931493"/>
                </a:lnTo>
                <a:lnTo>
                  <a:pt x="0" y="931493"/>
                </a:lnTo>
                <a:lnTo>
                  <a:pt x="523580" y="0"/>
                </a:lnTo>
                <a:close/>
              </a:path>
            </a:pathLst>
          </a:custGeom>
          <a:solidFill>
            <a:srgbClr val="DEEBF7"/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설명선 2[L] 59">
            <a:extLst>
              <a:ext uri="{FF2B5EF4-FFF2-40B4-BE49-F238E27FC236}">
                <a16:creationId xmlns:a16="http://schemas.microsoft.com/office/drawing/2014/main" id="{A4C29FA4-8BAD-4DDB-82FE-D3BD524CBF05}"/>
              </a:ext>
            </a:extLst>
          </p:cNvPr>
          <p:cNvSpPr/>
          <p:nvPr/>
        </p:nvSpPr>
        <p:spPr>
          <a:xfrm>
            <a:off x="6498254" y="5344072"/>
            <a:ext cx="4726701" cy="646331"/>
          </a:xfrm>
          <a:prstGeom prst="borderCallout2">
            <a:avLst>
              <a:gd name="adj1" fmla="val 18750"/>
              <a:gd name="adj2" fmla="val 821"/>
              <a:gd name="adj3" fmla="val 18750"/>
              <a:gd name="adj4" fmla="val -16667"/>
              <a:gd name="adj5" fmla="val 45184"/>
              <a:gd name="adj6" fmla="val -64083"/>
            </a:avLst>
          </a:prstGeom>
          <a:noFill/>
          <a:ln>
            <a:solidFill>
              <a:schemeClr val="accent5">
                <a:lumMod val="50000"/>
              </a:schemeClr>
            </a:solidFill>
            <a:prstDash val="dash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</a:t>
            </a:r>
            <a:r>
              <a:rPr kumimoji="1" lang="en-US" altLang="ko-KR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kumimoji="1" lang="ko-KR" altLang="en-US" sz="2400" b="1">
                <a:solidFill>
                  <a:schemeClr val="accent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전체모델</a:t>
            </a:r>
            <a:endParaRPr kumimoji="1" lang="ko-KR" altLang="en-US" sz="2400" b="1" dirty="0">
              <a:solidFill>
                <a:schemeClr val="accent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12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2-1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전체 모델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25915" y="138664"/>
            <a:ext cx="3938643" cy="6471686"/>
            <a:chOff x="614307" y="942975"/>
            <a:chExt cx="3624304" cy="617068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02" b="18695"/>
            <a:stretch/>
          </p:blipFill>
          <p:spPr bwMode="auto">
            <a:xfrm>
              <a:off x="633386" y="942975"/>
              <a:ext cx="3595687" cy="1430863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3"/>
            <a:stretch/>
          </p:blipFill>
          <p:spPr bwMode="auto">
            <a:xfrm>
              <a:off x="623847" y="2373838"/>
              <a:ext cx="3614764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307" y="4440763"/>
              <a:ext cx="3595687" cy="267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직사각형 9"/>
          <p:cNvSpPr/>
          <p:nvPr/>
        </p:nvSpPr>
        <p:spPr>
          <a:xfrm>
            <a:off x="7855624" y="381161"/>
            <a:ext cx="428156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하차 </a:t>
            </a:r>
            <a:r>
              <a:rPr kumimoji="1"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입고</a:t>
            </a:r>
            <a:r>
              <a:rPr kumimoji="1"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하차 트럭이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들어와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HUB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내에 택배를 내려놓음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7564533" y="259912"/>
            <a:ext cx="210391" cy="1403788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2295686"/>
            <a:ext cx="36791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ko-KR" altLang="en-US" sz="2000" b="1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저장 </a:t>
            </a:r>
            <a:r>
              <a:rPr kumimoji="1"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</a:t>
            </a:r>
            <a:r>
              <a:rPr kumimoji="1" lang="en-US" altLang="ko-KR" sz="1600" b="1" dirty="0">
                <a:solidFill>
                  <a:srgbClr val="FF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R" sz="2000" b="1" dirty="0">
              <a:solidFill>
                <a:srgbClr val="FF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하차된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택배를 저장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/ 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피킹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상차 트럭까지 이동</a:t>
            </a:r>
          </a:p>
        </p:txBody>
      </p:sp>
      <p:sp>
        <p:nvSpPr>
          <p:cNvPr id="13" name="오른쪽 중괄호 12"/>
          <p:cNvSpPr/>
          <p:nvPr/>
        </p:nvSpPr>
        <p:spPr>
          <a:xfrm flipH="1">
            <a:off x="3589475" y="1743074"/>
            <a:ext cx="320714" cy="206399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55624" y="4700877"/>
            <a:ext cx="428156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상차 </a:t>
            </a:r>
            <a:r>
              <a:rPr kumimoji="1" lang="en-US" altLang="ko-KR" sz="16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1" lang="ko-KR" altLang="en-US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출고</a:t>
            </a:r>
            <a:r>
              <a:rPr kumimoji="1" lang="en-US" altLang="ko-KR" sz="16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1"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kumimoji="1" lang="en-US" altLang="ko-KR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상차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트럭이 들어와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HUB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내의 택배를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목적지 별로</a:t>
            </a:r>
            <a:endParaRPr lang="en-US" altLang="ko-KR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적재 </a:t>
            </a:r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후 빠져나감</a:t>
            </a:r>
          </a:p>
        </p:txBody>
      </p:sp>
      <p:sp>
        <p:nvSpPr>
          <p:cNvPr id="15" name="오른쪽 중괄호 14"/>
          <p:cNvSpPr/>
          <p:nvPr/>
        </p:nvSpPr>
        <p:spPr>
          <a:xfrm>
            <a:off x="7564533" y="3807068"/>
            <a:ext cx="291091" cy="28032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466796" y="1518072"/>
            <a:ext cx="8451479" cy="2453853"/>
            <a:chOff x="3466796" y="1518072"/>
            <a:chExt cx="8451479" cy="2453853"/>
          </a:xfrm>
        </p:grpSpPr>
        <p:sp>
          <p:nvSpPr>
            <p:cNvPr id="5" name="직사각형 4"/>
            <p:cNvSpPr/>
            <p:nvPr/>
          </p:nvSpPr>
          <p:spPr>
            <a:xfrm>
              <a:off x="3466796" y="1518072"/>
              <a:ext cx="4667250" cy="245385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433494" tIns="568960" rIns="433493" bIns="1219200" numCol="1" spcCol="1270" rtlCol="0" anchor="ctr" anchorCtr="0">
              <a:noAutofit/>
            </a:bodyPr>
            <a:lstStyle/>
            <a:p>
              <a:pPr marL="0" indent="0" algn="ctr" defTabSz="2489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5600" b="1" kern="1200" spc="-150">
                <a:solidFill>
                  <a:schemeClr val="bg1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239124" y="2523141"/>
              <a:ext cx="36791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kumimoji="1" lang="en-US" altLang="ko-KR" sz="2000" b="1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-&gt; </a:t>
              </a:r>
              <a:r>
                <a:rPr kumimoji="1" lang="ko-KR" altLang="en-US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레이아웃 별 생산성 비교</a:t>
              </a:r>
              <a:r>
                <a:rPr kumimoji="1" lang="en-US" altLang="ko-KR" sz="2000" b="1" dirty="0">
                  <a:solidFill>
                    <a:srgbClr val="FF0000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!</a:t>
              </a:r>
              <a:endParaRPr kumimoji="1"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79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2-2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Input Modeling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및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가정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52408" y="1049015"/>
            <a:ext cx="1138487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상차</a:t>
            </a:r>
            <a:r>
              <a:rPr kumimoji="1" lang="en-US" altLang="ko-KR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하차 트럭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도착 간격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하차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트럭 </a:t>
            </a:r>
            <a:r>
              <a:rPr lang="en-US" altLang="ko-KR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Const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20min</a:t>
            </a: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상차 트럭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시간대 별 다른 간격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논문 근거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메소드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오류로 상차 트럭만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 가중</a:t>
            </a: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메소드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오류로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24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작동한다고 가정</a:t>
            </a:r>
            <a:endParaRPr lang="en-US" altLang="ko-KR" sz="20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택배들의 </a:t>
            </a:r>
            <a:r>
              <a:rPr kumimoji="1" lang="ko-KR" altLang="en-US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목적지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설정 비율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</a:t>
            </a:r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부산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인천 세 가지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목적지 설정</a:t>
            </a: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자료 근거 확률설정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시도</a:t>
            </a:r>
            <a:r>
              <a:rPr kumimoji="1"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비정상적인 결과 </a:t>
            </a:r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트랙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수에 맞는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비율로 재설정</a:t>
            </a:r>
            <a:endParaRPr lang="en-US" altLang="ko-KR" sz="20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트랙 배정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4,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부산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2,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인천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트랙으로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총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7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전담 트랙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설정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관련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비율 근사치</a:t>
            </a:r>
            <a:endParaRPr kumimoji="1"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/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en-US" altLang="ko-KR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</a:t>
            </a:r>
            <a:r>
              <a:rPr kumimoji="1" lang="en-US" altLang="ko-KR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V</a:t>
            </a:r>
            <a:r>
              <a:rPr kumimoji="1" lang="ko-KR" altLang="en-US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레이아웃 구현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 옆 한 칸의 이동이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가능한 </a:t>
            </a:r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Move </a:t>
            </a:r>
            <a:r>
              <a:rPr kumimoji="1"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메소드를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사용해 구현</a:t>
            </a:r>
            <a:endParaRPr lang="en-US" altLang="ko-KR" sz="20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</a:t>
            </a:r>
            <a:r>
              <a:rPr kumimoji="1" lang="en-US" altLang="ko-KR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9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하차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시의 알고리즘</a:t>
            </a:r>
            <a:r>
              <a:rPr kumimoji="1" lang="en-US" altLang="ko-KR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정체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별 생산성 </a:t>
            </a:r>
            <a:r>
              <a: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비교가 목적이고</a:t>
            </a:r>
            <a:r>
              <a:rPr kumimoji="1"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구현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난이도가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높아서 생략</a:t>
            </a:r>
            <a:endParaRPr lang="en-US" altLang="ko-KR" sz="200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endParaRPr lang="en-US" altLang="ko-KR" sz="9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base"/>
            <a:r>
              <a:rPr kumimoji="1" lang="ko-KR" altLang="en-US" sz="20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✔ </a:t>
            </a:r>
            <a:r>
              <a:rPr kumimoji="1" lang="ko-KR" altLang="en-US" sz="1900" b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트랙 할당 순서</a:t>
            </a:r>
            <a:endParaRPr kumimoji="1" lang="en-US" altLang="ko-KR" sz="19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fontAlgn="base"/>
            <a:r>
              <a:rPr lang="en-US" altLang="ko-KR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- 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알고리즘 차이를 관측하기 위해 가중치를 부여해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임의로 트랙 별 </a:t>
            </a:r>
            <a:r>
              <a:rPr lang="ko-KR" altLang="en-US" sz="200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과적 유도</a:t>
            </a: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05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>
            <a:extLst>
              <a:ext uri="{FF2B5EF4-FFF2-40B4-BE49-F238E27FC236}">
                <a16:creationId xmlns:a16="http://schemas.microsoft.com/office/drawing/2014/main" id="{8B2B8E46-5896-874C-9D1E-DAEF4EFC2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2-3</a:t>
            </a:r>
            <a:r>
              <a:rPr lang="en-US" altLang="ko-KR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세부 모델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구현 </a:t>
            </a:r>
            <a:r>
              <a:rPr lang="en-US" altLang="ko-KR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– </a:t>
            </a:r>
            <a:r>
              <a:rPr lang="ko-KR" altLang="en-US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하차 </a:t>
            </a:r>
            <a:r>
              <a:rPr lang="en-US" altLang="ko-KR" sz="270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입고</a:t>
            </a:r>
            <a:r>
              <a:rPr lang="en-US" altLang="ko-KR" sz="2700" dirty="0">
                <a:solidFill>
                  <a:schemeClr val="tx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endParaRPr lang="ko-KR" altLang="en-US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2" b="18695"/>
          <a:stretch/>
        </p:blipFill>
        <p:spPr bwMode="auto">
          <a:xfrm>
            <a:off x="177230" y="1014965"/>
            <a:ext cx="5740228" cy="220448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51" y="3822045"/>
            <a:ext cx="3252787" cy="25118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E1F1D38-D7E4-4317-9315-417DE92E2859}"/>
              </a:ext>
            </a:extLst>
          </p:cNvPr>
          <p:cNvGrpSpPr/>
          <p:nvPr/>
        </p:nvGrpSpPr>
        <p:grpSpPr>
          <a:xfrm>
            <a:off x="1277538" y="3351471"/>
            <a:ext cx="3539612" cy="3367865"/>
            <a:chOff x="1277538" y="3351471"/>
            <a:chExt cx="3539612" cy="3367865"/>
          </a:xfrm>
        </p:grpSpPr>
        <p:sp>
          <p:nvSpPr>
            <p:cNvPr id="7" name="직사각형 6"/>
            <p:cNvSpPr/>
            <p:nvPr/>
          </p:nvSpPr>
          <p:spPr>
            <a:xfrm>
              <a:off x="1277538" y="3351471"/>
              <a:ext cx="35396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kumimoji="1" lang="ko-KR" altLang="en-US" sz="1600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✔ 하차파트의  </a:t>
              </a:r>
              <a:r>
                <a:rPr kumimoji="1" lang="ko-KR" altLang="en-US" sz="1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모델 모습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20951" y="6380782"/>
              <a:ext cx="32527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kumimoji="1" lang="ko-KR" altLang="en-US" sz="1600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✔ 실제 </a:t>
              </a:r>
              <a:r>
                <a:rPr kumimoji="1" lang="ko-KR" altLang="en-US" sz="16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하차 사진</a:t>
              </a:r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8" y="3822045"/>
            <a:ext cx="9525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8" y="4534992"/>
            <a:ext cx="504825" cy="514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3" y="5183873"/>
            <a:ext cx="457200" cy="5048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3" y="5883960"/>
            <a:ext cx="609600" cy="5715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101600" dist="38100" dir="2700000" algn="tl" rotWithShape="0">
              <a:prstClr val="black">
                <a:alpha val="31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57EDDA6-BAB9-401F-9BA2-F2D5DC206314}"/>
              </a:ext>
            </a:extLst>
          </p:cNvPr>
          <p:cNvGrpSpPr/>
          <p:nvPr/>
        </p:nvGrpSpPr>
        <p:grpSpPr>
          <a:xfrm>
            <a:off x="6124578" y="1089338"/>
            <a:ext cx="6734393" cy="5249649"/>
            <a:chOff x="6124578" y="1089338"/>
            <a:chExt cx="6734393" cy="5249649"/>
          </a:xfrm>
        </p:grpSpPr>
        <p:sp>
          <p:nvSpPr>
            <p:cNvPr id="9" name="직사각형 8"/>
            <p:cNvSpPr/>
            <p:nvPr/>
          </p:nvSpPr>
          <p:spPr>
            <a:xfrm>
              <a:off x="6651105" y="1089338"/>
              <a:ext cx="6207866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•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허브에 </a:t>
              </a:r>
              <a:r>
                <a:rPr lang="ko-KR" altLang="en-US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하차트럭이 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물류를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하차하는 입고과정</a:t>
              </a:r>
              <a:endPara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fontAlgn="base"/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•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일정한 간격</a:t>
              </a:r>
              <a:r>
                <a:rPr kumimoji="1"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설정된 확률로 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결정된 목적지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342900" indent="-342900" fontAlgn="base">
                <a:buFontTx/>
                <a:buChar char="-"/>
              </a:pP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•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목적지 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확률은 트랙 수 비율에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맞게 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설정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342900" indent="-342900" fontAlgn="base">
                <a:buFontTx/>
                <a:buChar char="-"/>
              </a:pP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• 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트랙 별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분류</a:t>
              </a:r>
              <a:r>
                <a:rPr kumimoji="1" lang="en-US" altLang="ko-KR" sz="1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(Sort)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가중치 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부여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24578" y="5236230"/>
              <a:ext cx="6207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:        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목적지 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별 트랙 분류 및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버퍼로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이동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124578" y="4592112"/>
              <a:ext cx="6207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:        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목적지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설정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124578" y="3888690"/>
              <a:ext cx="6207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:        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도착 간격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설정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124578" y="5969655"/>
              <a:ext cx="6207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:         </a:t>
              </a:r>
              <a:r>
                <a:rPr kumimoji="1"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버퍼에서 </a:t>
              </a:r>
              <a:r>
                <a:rPr kumimoji="1"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트랙으로</a:t>
              </a:r>
              <a:r>
                <a:rPr lang="ko-KR" altLang="en-US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이동 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</a:t>
              </a:r>
              <a:r>
                <a:rPr lang="ko-KR" altLang="en-US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트랙 </a:t>
              </a:r>
              <a:r>
                <a:rPr lang="ko-KR" altLang="en-US" sz="140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센서로 호출</a:t>
              </a:r>
              <a:r>
                <a:rPr lang="en-US" altLang="ko-KR" sz="14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endParaRPr lang="en-US" altLang="ko-KR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168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D72B4">
            <a:alpha val="37000"/>
          </a:srgbClr>
        </a:solidFill>
        <a:ln>
          <a:noFill/>
        </a:ln>
      </a:spPr>
      <a:bodyPr spcFirstLastPara="0" vert="horz" wrap="none" lIns="433494" tIns="568960" rIns="433493" bIns="1219200" numCol="1" spcCol="1270" anchor="ctr" anchorCtr="0">
        <a:noAutofit/>
      </a:bodyPr>
      <a:lstStyle>
        <a:defPPr marL="0" indent="0" algn="ctr" defTabSz="2489200" latinLnBrk="1">
          <a:lnSpc>
            <a:spcPct val="90000"/>
          </a:lnSpc>
          <a:spcBef>
            <a:spcPct val="0"/>
          </a:spcBef>
          <a:spcAft>
            <a:spcPct val="35000"/>
          </a:spcAft>
          <a:buNone/>
          <a:defRPr sz="5600" b="1" kern="1200" spc="-150">
            <a:solidFill>
              <a:schemeClr val="bg1"/>
            </a:solidFill>
            <a:latin typeface="Nanum Gothic ExtraBold" panose="020D0604000000000000" pitchFamily="34" charset="-127"/>
            <a:ea typeface="Nanum Gothic ExtraBold" panose="020D0604000000000000" pitchFamily="34" charset="-127"/>
          </a:defRPr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1">
            <a:alpha val="50000"/>
            <a:hueOff val="0"/>
            <a:satOff val="0"/>
            <a:lumOff val="0"/>
            <a:alphaOff val="0"/>
          </a:schemeClr>
        </a:fillRef>
        <a:effectRef idx="0">
          <a:schemeClr val="accent1">
            <a:alpha val="50000"/>
            <a:hueOff val="0"/>
            <a:satOff val="0"/>
            <a:lumOff val="0"/>
            <a:alphaOff val="0"/>
          </a:schemeClr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1032</Words>
  <Application>Microsoft Office PowerPoint</Application>
  <PresentationFormat>와이드스크린</PresentationFormat>
  <Paragraphs>227</Paragraphs>
  <Slides>21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Office 테마</vt:lpstr>
      <vt:lpstr>디자인 사용자 지정</vt:lpstr>
      <vt:lpstr>1_디자인 사용자 지정</vt:lpstr>
      <vt:lpstr>PowerPoint 프레젠테이션</vt:lpstr>
      <vt:lpstr>PowerPoint 프레젠테이션</vt:lpstr>
      <vt:lpstr>1. 주제 및 수행동기</vt:lpstr>
      <vt:lpstr>1. 주제 및 수행동기</vt:lpstr>
      <vt:lpstr>PowerPoint 프레젠테이션</vt:lpstr>
      <vt:lpstr>2. 시뮬레이션 모델</vt:lpstr>
      <vt:lpstr>2-1. 전체 모델</vt:lpstr>
      <vt:lpstr>2-2. Input Modeling 및 가정</vt:lpstr>
      <vt:lpstr>2-3. 세부 모델 구현 – 하차 (입고)</vt:lpstr>
      <vt:lpstr>2-3. 세부 모델 구현 - 하차 (입고)</vt:lpstr>
      <vt:lpstr>2-3. 세부 모델 구현 - 저장 (레이아웃)</vt:lpstr>
      <vt:lpstr>2-3. 세부 모델 구현 - 저장 (레이아웃)</vt:lpstr>
      <vt:lpstr>2-3. 세부 모델 구현 - 저장 (레이아웃)</vt:lpstr>
      <vt:lpstr>2-3. 세부 모델 구현 - 상차 (출고)</vt:lpstr>
      <vt:lpstr>2-3. 세부 모델 구현 - 상차 (출고)</vt:lpstr>
      <vt:lpstr>2-4. 1차 결과 및 추가 모델 구현 </vt:lpstr>
      <vt:lpstr>3. 결과 및 해석</vt:lpstr>
      <vt:lpstr>PowerPoint 프레젠테이션</vt:lpstr>
      <vt:lpstr>PowerPoint 프레젠테이션</vt:lpstr>
      <vt:lpstr>4. 결론 및 요약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jeong in</dc:creator>
  <cp:lastModifiedBy>알 수 없는 사용자</cp:lastModifiedBy>
  <cp:revision>68</cp:revision>
  <dcterms:created xsi:type="dcterms:W3CDTF">2019-07-16T11:50:45Z</dcterms:created>
  <dcterms:modified xsi:type="dcterms:W3CDTF">2022-01-12T15:57:30Z</dcterms:modified>
</cp:coreProperties>
</file>